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E4E4FF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E4E4FF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E4E4FF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1" Type="http://schemas.openxmlformats.org/officeDocument/2006/relationships/image" Target="../media/image5.png"/><Relationship Id="rId12" Type="http://schemas.openxmlformats.org/officeDocument/2006/relationships/image" Target="../media/image6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2743200" y="4197350"/>
            <a:ext cx="4575175" cy="26527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6619875" y="4240148"/>
            <a:ext cx="1998726" cy="12875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4603750" y="5311775"/>
            <a:ext cx="4522851" cy="15382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4362450" y="3540125"/>
            <a:ext cx="4773930" cy="3310254"/>
          </a:xfrm>
          <a:custGeom>
            <a:avLst/>
            <a:gdLst/>
            <a:ahLst/>
            <a:cxnLst/>
            <a:rect l="l" t="t" r="r" b="b"/>
            <a:pathLst>
              <a:path w="4773930" h="3310254">
                <a:moveTo>
                  <a:pt x="4773676" y="0"/>
                </a:moveTo>
                <a:lnTo>
                  <a:pt x="4618101" y="34925"/>
                </a:lnTo>
                <a:lnTo>
                  <a:pt x="4248150" y="104775"/>
                </a:lnTo>
                <a:lnTo>
                  <a:pt x="4049776" y="130175"/>
                </a:lnTo>
                <a:lnTo>
                  <a:pt x="3627501" y="190500"/>
                </a:lnTo>
                <a:lnTo>
                  <a:pt x="3421126" y="215900"/>
                </a:lnTo>
                <a:lnTo>
                  <a:pt x="3222625" y="250825"/>
                </a:lnTo>
                <a:lnTo>
                  <a:pt x="3024251" y="276225"/>
                </a:lnTo>
                <a:lnTo>
                  <a:pt x="2843276" y="320675"/>
                </a:lnTo>
                <a:lnTo>
                  <a:pt x="2679700" y="363474"/>
                </a:lnTo>
                <a:lnTo>
                  <a:pt x="2541651" y="414274"/>
                </a:lnTo>
                <a:lnTo>
                  <a:pt x="2421001" y="476250"/>
                </a:lnTo>
                <a:lnTo>
                  <a:pt x="2335276" y="536575"/>
                </a:lnTo>
                <a:lnTo>
                  <a:pt x="2309876" y="569849"/>
                </a:lnTo>
                <a:lnTo>
                  <a:pt x="2282825" y="614299"/>
                </a:lnTo>
                <a:lnTo>
                  <a:pt x="2265426" y="657225"/>
                </a:lnTo>
                <a:lnTo>
                  <a:pt x="2265426" y="700024"/>
                </a:lnTo>
                <a:lnTo>
                  <a:pt x="2274951" y="752475"/>
                </a:lnTo>
                <a:lnTo>
                  <a:pt x="2292350" y="795274"/>
                </a:lnTo>
                <a:lnTo>
                  <a:pt x="2317750" y="838200"/>
                </a:lnTo>
                <a:lnTo>
                  <a:pt x="2352675" y="873125"/>
                </a:lnTo>
                <a:lnTo>
                  <a:pt x="2446401" y="941324"/>
                </a:lnTo>
                <a:lnTo>
                  <a:pt x="2576576" y="1011174"/>
                </a:lnTo>
                <a:lnTo>
                  <a:pt x="2722626" y="1063625"/>
                </a:lnTo>
                <a:lnTo>
                  <a:pt x="3059176" y="1166749"/>
                </a:lnTo>
                <a:lnTo>
                  <a:pt x="3421126" y="1252474"/>
                </a:lnTo>
                <a:lnTo>
                  <a:pt x="3602101" y="1304925"/>
                </a:lnTo>
                <a:lnTo>
                  <a:pt x="3765550" y="1347724"/>
                </a:lnTo>
                <a:lnTo>
                  <a:pt x="3911600" y="1400175"/>
                </a:lnTo>
                <a:lnTo>
                  <a:pt x="4049776" y="1460500"/>
                </a:lnTo>
                <a:lnTo>
                  <a:pt x="4152900" y="1520825"/>
                </a:lnTo>
                <a:lnTo>
                  <a:pt x="4187825" y="1555750"/>
                </a:lnTo>
                <a:lnTo>
                  <a:pt x="4221226" y="1598549"/>
                </a:lnTo>
                <a:lnTo>
                  <a:pt x="4248150" y="1633474"/>
                </a:lnTo>
                <a:lnTo>
                  <a:pt x="4256151" y="1676400"/>
                </a:lnTo>
                <a:lnTo>
                  <a:pt x="4256151" y="1719326"/>
                </a:lnTo>
                <a:lnTo>
                  <a:pt x="4230751" y="1789176"/>
                </a:lnTo>
                <a:lnTo>
                  <a:pt x="4195826" y="1824101"/>
                </a:lnTo>
                <a:lnTo>
                  <a:pt x="4152900" y="1857375"/>
                </a:lnTo>
                <a:lnTo>
                  <a:pt x="4100576" y="1884426"/>
                </a:lnTo>
                <a:lnTo>
                  <a:pt x="4040251" y="1917700"/>
                </a:lnTo>
                <a:lnTo>
                  <a:pt x="3971925" y="1944751"/>
                </a:lnTo>
                <a:lnTo>
                  <a:pt x="3886200" y="1970151"/>
                </a:lnTo>
                <a:lnTo>
                  <a:pt x="3790950" y="1995551"/>
                </a:lnTo>
                <a:lnTo>
                  <a:pt x="3695700" y="2022475"/>
                </a:lnTo>
                <a:lnTo>
                  <a:pt x="3584575" y="2047875"/>
                </a:lnTo>
                <a:lnTo>
                  <a:pt x="2430526" y="2341562"/>
                </a:lnTo>
                <a:lnTo>
                  <a:pt x="2076450" y="2444750"/>
                </a:lnTo>
                <a:lnTo>
                  <a:pt x="1696974" y="2566987"/>
                </a:lnTo>
                <a:lnTo>
                  <a:pt x="1301750" y="2713037"/>
                </a:lnTo>
                <a:lnTo>
                  <a:pt x="879475" y="2886075"/>
                </a:lnTo>
                <a:lnTo>
                  <a:pt x="447675" y="3084512"/>
                </a:lnTo>
                <a:lnTo>
                  <a:pt x="0" y="3309937"/>
                </a:lnTo>
                <a:lnTo>
                  <a:pt x="241300" y="3309937"/>
                </a:lnTo>
                <a:lnTo>
                  <a:pt x="387350" y="3292475"/>
                </a:lnTo>
                <a:lnTo>
                  <a:pt x="612775" y="3162300"/>
                </a:lnTo>
                <a:lnTo>
                  <a:pt x="852424" y="3032125"/>
                </a:lnTo>
                <a:lnTo>
                  <a:pt x="1111250" y="2911475"/>
                </a:lnTo>
                <a:lnTo>
                  <a:pt x="1395349" y="2798762"/>
                </a:lnTo>
                <a:lnTo>
                  <a:pt x="1689100" y="2687637"/>
                </a:lnTo>
                <a:lnTo>
                  <a:pt x="1998599" y="2574925"/>
                </a:lnTo>
                <a:lnTo>
                  <a:pt x="2774950" y="2333625"/>
                </a:lnTo>
                <a:lnTo>
                  <a:pt x="2929001" y="2289175"/>
                </a:lnTo>
                <a:lnTo>
                  <a:pt x="3248025" y="2211387"/>
                </a:lnTo>
                <a:lnTo>
                  <a:pt x="3902075" y="2040001"/>
                </a:lnTo>
                <a:lnTo>
                  <a:pt x="4049776" y="2005076"/>
                </a:lnTo>
                <a:lnTo>
                  <a:pt x="4195826" y="1962150"/>
                </a:lnTo>
                <a:lnTo>
                  <a:pt x="4333875" y="1927225"/>
                </a:lnTo>
                <a:lnTo>
                  <a:pt x="4454525" y="1892300"/>
                </a:lnTo>
                <a:lnTo>
                  <a:pt x="4565650" y="1857375"/>
                </a:lnTo>
                <a:lnTo>
                  <a:pt x="4653026" y="1824101"/>
                </a:lnTo>
                <a:lnTo>
                  <a:pt x="4721225" y="1797050"/>
                </a:lnTo>
                <a:lnTo>
                  <a:pt x="4773676" y="1771650"/>
                </a:lnTo>
                <a:lnTo>
                  <a:pt x="4773676" y="1382649"/>
                </a:lnTo>
                <a:lnTo>
                  <a:pt x="4668901" y="1365250"/>
                </a:lnTo>
                <a:lnTo>
                  <a:pt x="4238625" y="1279525"/>
                </a:lnTo>
                <a:lnTo>
                  <a:pt x="4075176" y="1244600"/>
                </a:lnTo>
                <a:lnTo>
                  <a:pt x="3557651" y="1114425"/>
                </a:lnTo>
                <a:lnTo>
                  <a:pt x="3394075" y="1063625"/>
                </a:lnTo>
                <a:lnTo>
                  <a:pt x="3248025" y="1011174"/>
                </a:lnTo>
                <a:lnTo>
                  <a:pt x="3109976" y="958850"/>
                </a:lnTo>
                <a:lnTo>
                  <a:pt x="2989326" y="898525"/>
                </a:lnTo>
                <a:lnTo>
                  <a:pt x="2895600" y="847725"/>
                </a:lnTo>
                <a:lnTo>
                  <a:pt x="2825750" y="785749"/>
                </a:lnTo>
                <a:lnTo>
                  <a:pt x="2808351" y="752475"/>
                </a:lnTo>
                <a:lnTo>
                  <a:pt x="2790825" y="725424"/>
                </a:lnTo>
                <a:lnTo>
                  <a:pt x="2782951" y="692150"/>
                </a:lnTo>
                <a:lnTo>
                  <a:pt x="2790825" y="665099"/>
                </a:lnTo>
                <a:lnTo>
                  <a:pt x="2825750" y="604774"/>
                </a:lnTo>
                <a:lnTo>
                  <a:pt x="2878201" y="544449"/>
                </a:lnTo>
                <a:lnTo>
                  <a:pt x="2955925" y="501650"/>
                </a:lnTo>
                <a:lnTo>
                  <a:pt x="3049651" y="458724"/>
                </a:lnTo>
                <a:lnTo>
                  <a:pt x="3152775" y="423799"/>
                </a:lnTo>
                <a:lnTo>
                  <a:pt x="3273425" y="388874"/>
                </a:lnTo>
                <a:lnTo>
                  <a:pt x="3549650" y="338074"/>
                </a:lnTo>
                <a:lnTo>
                  <a:pt x="3859276" y="285750"/>
                </a:lnTo>
                <a:lnTo>
                  <a:pt x="4170426" y="250825"/>
                </a:lnTo>
                <a:lnTo>
                  <a:pt x="4635500" y="172974"/>
                </a:lnTo>
                <a:lnTo>
                  <a:pt x="4773676" y="138049"/>
                </a:lnTo>
                <a:lnTo>
                  <a:pt x="4773676" y="0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7145401" y="3678301"/>
            <a:ext cx="1981200" cy="8555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5273675" y="2128901"/>
            <a:ext cx="2897251" cy="24399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0" y="0"/>
            <a:ext cx="9140825" cy="2819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74772" y="467944"/>
            <a:ext cx="3394455" cy="695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E4E4FF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3444" y="2925416"/>
            <a:ext cx="7352665" cy="2873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14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png"/><Relationship Id="rId18" Type="http://schemas.openxmlformats.org/officeDocument/2006/relationships/image" Target="../media/image88.png"/><Relationship Id="rId19" Type="http://schemas.openxmlformats.org/officeDocument/2006/relationships/image" Target="../media/image89.png"/><Relationship Id="rId20" Type="http://schemas.openxmlformats.org/officeDocument/2006/relationships/image" Target="../media/image90.png"/><Relationship Id="rId21" Type="http://schemas.openxmlformats.org/officeDocument/2006/relationships/image" Target="../media/image91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20.png"/><Relationship Id="rId14" Type="http://schemas.openxmlformats.org/officeDocument/2006/relationships/image" Target="../media/image101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2.png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102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104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105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106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4.png"/><Relationship Id="rId4" Type="http://schemas.openxmlformats.org/officeDocument/2006/relationships/image" Target="../media/image7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Relationship Id="rId15" Type="http://schemas.openxmlformats.org/officeDocument/2006/relationships/image" Target="../media/image80.png"/><Relationship Id="rId16" Type="http://schemas.openxmlformats.org/officeDocument/2006/relationships/image" Target="../media/image118.png"/><Relationship Id="rId17" Type="http://schemas.openxmlformats.org/officeDocument/2006/relationships/image" Target="../media/image119.png"/><Relationship Id="rId18" Type="http://schemas.openxmlformats.org/officeDocument/2006/relationships/image" Target="../media/image120.png"/><Relationship Id="rId19" Type="http://schemas.openxmlformats.org/officeDocument/2006/relationships/image" Target="../media/image121.png"/><Relationship Id="rId20" Type="http://schemas.openxmlformats.org/officeDocument/2006/relationships/image" Target="../media/image122.png"/><Relationship Id="rId21" Type="http://schemas.openxmlformats.org/officeDocument/2006/relationships/image" Target="../media/image123.png"/><Relationship Id="rId22" Type="http://schemas.openxmlformats.org/officeDocument/2006/relationships/image" Target="../media/image124.png"/><Relationship Id="rId23" Type="http://schemas.openxmlformats.org/officeDocument/2006/relationships/image" Target="../media/image125.png"/><Relationship Id="rId24" Type="http://schemas.openxmlformats.org/officeDocument/2006/relationships/image" Target="../media/image126.png"/><Relationship Id="rId25" Type="http://schemas.openxmlformats.org/officeDocument/2006/relationships/image" Target="../media/image127.png"/><Relationship Id="rId26" Type="http://schemas.openxmlformats.org/officeDocument/2006/relationships/image" Target="../media/image128.png"/><Relationship Id="rId27" Type="http://schemas.openxmlformats.org/officeDocument/2006/relationships/image" Target="../media/image129.png"/><Relationship Id="rId28" Type="http://schemas.openxmlformats.org/officeDocument/2006/relationships/image" Target="../media/image130.png"/><Relationship Id="rId29" Type="http://schemas.openxmlformats.org/officeDocument/2006/relationships/image" Target="../media/image131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2.png"/><Relationship Id="rId3" Type="http://schemas.openxmlformats.org/officeDocument/2006/relationships/image" Target="../media/image12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image" Target="../media/image14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4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Relationship Id="rId13" Type="http://schemas.openxmlformats.org/officeDocument/2006/relationships/image" Target="../media/image39.png"/><Relationship Id="rId14" Type="http://schemas.openxmlformats.org/officeDocument/2006/relationships/image" Target="../media/image142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3" Type="http://schemas.openxmlformats.org/officeDocument/2006/relationships/image" Target="../media/image14.png"/><Relationship Id="rId4" Type="http://schemas.openxmlformats.org/officeDocument/2006/relationships/image" Target="../media/image39.png"/><Relationship Id="rId5" Type="http://schemas.openxmlformats.org/officeDocument/2006/relationships/image" Target="../media/image144.png"/><Relationship Id="rId6" Type="http://schemas.openxmlformats.org/officeDocument/2006/relationships/image" Target="../media/image46.png"/><Relationship Id="rId7" Type="http://schemas.openxmlformats.org/officeDocument/2006/relationships/image" Target="../media/image145.png"/><Relationship Id="rId8" Type="http://schemas.openxmlformats.org/officeDocument/2006/relationships/image" Target="../media/image91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Relationship Id="rId15" Type="http://schemas.openxmlformats.org/officeDocument/2006/relationships/image" Target="../media/image76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152.png"/><Relationship Id="rId6" Type="http://schemas.openxmlformats.org/officeDocument/2006/relationships/image" Target="../media/image20.png"/><Relationship Id="rId7" Type="http://schemas.openxmlformats.org/officeDocument/2006/relationships/image" Target="../media/image39.png"/><Relationship Id="rId8" Type="http://schemas.openxmlformats.org/officeDocument/2006/relationships/image" Target="../media/image153.png"/><Relationship Id="rId9" Type="http://schemas.openxmlformats.org/officeDocument/2006/relationships/image" Target="../media/image46.png"/><Relationship Id="rId10" Type="http://schemas.openxmlformats.org/officeDocument/2006/relationships/image" Target="../media/image154.png"/><Relationship Id="rId11" Type="http://schemas.openxmlformats.org/officeDocument/2006/relationships/image" Target="../media/image21.png"/><Relationship Id="rId12" Type="http://schemas.openxmlformats.org/officeDocument/2006/relationships/image" Target="../media/image155.png"/><Relationship Id="rId13" Type="http://schemas.openxmlformats.org/officeDocument/2006/relationships/image" Target="../media/image156.png"/><Relationship Id="rId14" Type="http://schemas.openxmlformats.org/officeDocument/2006/relationships/image" Target="../media/image157.png"/><Relationship Id="rId15" Type="http://schemas.openxmlformats.org/officeDocument/2006/relationships/image" Target="../media/image158.png"/><Relationship Id="rId16" Type="http://schemas.openxmlformats.org/officeDocument/2006/relationships/image" Target="../media/image159.png"/><Relationship Id="rId17" Type="http://schemas.openxmlformats.org/officeDocument/2006/relationships/image" Target="../media/image160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20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Relationship Id="rId15" Type="http://schemas.openxmlformats.org/officeDocument/2006/relationships/image" Target="../media/image46.png"/><Relationship Id="rId16" Type="http://schemas.openxmlformats.org/officeDocument/2006/relationships/image" Target="../media/image171.png"/><Relationship Id="rId17" Type="http://schemas.openxmlformats.org/officeDocument/2006/relationships/image" Target="../media/image172.png"/><Relationship Id="rId18" Type="http://schemas.openxmlformats.org/officeDocument/2006/relationships/image" Target="../media/image173.png"/><Relationship Id="rId19" Type="http://schemas.openxmlformats.org/officeDocument/2006/relationships/image" Target="../media/image174.png"/><Relationship Id="rId20" Type="http://schemas.openxmlformats.org/officeDocument/2006/relationships/image" Target="../media/image175.png"/><Relationship Id="rId21" Type="http://schemas.openxmlformats.org/officeDocument/2006/relationships/image" Target="../media/image176.png"/><Relationship Id="rId22" Type="http://schemas.openxmlformats.org/officeDocument/2006/relationships/image" Target="../media/image21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177.png"/><Relationship Id="rId6" Type="http://schemas.openxmlformats.org/officeDocument/2006/relationships/image" Target="../media/image20.png"/><Relationship Id="rId7" Type="http://schemas.openxmlformats.org/officeDocument/2006/relationships/image" Target="../media/image39.png"/><Relationship Id="rId8" Type="http://schemas.openxmlformats.org/officeDocument/2006/relationships/image" Target="../media/image178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3" Type="http://schemas.openxmlformats.org/officeDocument/2006/relationships/image" Target="../media/image181.png"/><Relationship Id="rId14" Type="http://schemas.openxmlformats.org/officeDocument/2006/relationships/image" Target="../media/image182.png"/><Relationship Id="rId15" Type="http://schemas.openxmlformats.org/officeDocument/2006/relationships/image" Target="../media/image183.png"/><Relationship Id="rId16" Type="http://schemas.openxmlformats.org/officeDocument/2006/relationships/image" Target="../media/image184.png"/><Relationship Id="rId17" Type="http://schemas.openxmlformats.org/officeDocument/2006/relationships/image" Target="../media/image185.png"/><Relationship Id="rId18" Type="http://schemas.openxmlformats.org/officeDocument/2006/relationships/image" Target="../media/image186.png"/><Relationship Id="rId19" Type="http://schemas.openxmlformats.org/officeDocument/2006/relationships/image" Target="../media/image187.png"/><Relationship Id="rId20" Type="http://schemas.openxmlformats.org/officeDocument/2006/relationships/image" Target="../media/image188.png"/><Relationship Id="rId21" Type="http://schemas.openxmlformats.org/officeDocument/2006/relationships/image" Target="../media/image189.png"/><Relationship Id="rId22" Type="http://schemas.openxmlformats.org/officeDocument/2006/relationships/image" Target="../media/image46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4.png"/><Relationship Id="rId8" Type="http://schemas.openxmlformats.org/officeDocument/2006/relationships/image" Target="../media/image37.png"/><Relationship Id="rId9" Type="http://schemas.openxmlformats.org/officeDocument/2006/relationships/image" Target="../media/image195.png"/><Relationship Id="rId10" Type="http://schemas.openxmlformats.org/officeDocument/2006/relationships/image" Target="../media/image20.png"/><Relationship Id="rId11" Type="http://schemas.openxmlformats.org/officeDocument/2006/relationships/image" Target="../media/image134.png"/><Relationship Id="rId12" Type="http://schemas.openxmlformats.org/officeDocument/2006/relationships/image" Target="../media/image196.png"/><Relationship Id="rId13" Type="http://schemas.openxmlformats.org/officeDocument/2006/relationships/image" Target="../media/image197.png"/><Relationship Id="rId14" Type="http://schemas.openxmlformats.org/officeDocument/2006/relationships/image" Target="../media/image198.png"/><Relationship Id="rId15" Type="http://schemas.openxmlformats.org/officeDocument/2006/relationships/image" Target="../media/image199.png"/><Relationship Id="rId16" Type="http://schemas.openxmlformats.org/officeDocument/2006/relationships/image" Target="../media/image200.png"/><Relationship Id="rId17" Type="http://schemas.openxmlformats.org/officeDocument/2006/relationships/image" Target="../media/image201.png"/><Relationship Id="rId18" Type="http://schemas.openxmlformats.org/officeDocument/2006/relationships/image" Target="../media/image202.png"/><Relationship Id="rId19" Type="http://schemas.openxmlformats.org/officeDocument/2006/relationships/image" Target="../media/image203.png"/><Relationship Id="rId20" Type="http://schemas.openxmlformats.org/officeDocument/2006/relationships/image" Target="../media/image204.png"/><Relationship Id="rId21" Type="http://schemas.openxmlformats.org/officeDocument/2006/relationships/image" Target="../media/image205.png"/><Relationship Id="rId22" Type="http://schemas.openxmlformats.org/officeDocument/2006/relationships/image" Target="../media/image206.png"/><Relationship Id="rId23" Type="http://schemas.openxmlformats.org/officeDocument/2006/relationships/image" Target="../media/image207.png"/><Relationship Id="rId24" Type="http://schemas.openxmlformats.org/officeDocument/2006/relationships/image" Target="../media/image46.png"/><Relationship Id="rId25" Type="http://schemas.openxmlformats.org/officeDocument/2006/relationships/image" Target="../media/image168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4.png"/><Relationship Id="rId8" Type="http://schemas.openxmlformats.org/officeDocument/2006/relationships/image" Target="../media/image39.png"/><Relationship Id="rId9" Type="http://schemas.openxmlformats.org/officeDocument/2006/relationships/image" Target="../media/image208.png"/><Relationship Id="rId10" Type="http://schemas.openxmlformats.org/officeDocument/2006/relationships/image" Target="../media/image46.png"/><Relationship Id="rId11" Type="http://schemas.openxmlformats.org/officeDocument/2006/relationships/image" Target="../media/image209.png"/><Relationship Id="rId12" Type="http://schemas.openxmlformats.org/officeDocument/2006/relationships/image" Target="../media/image210.png"/><Relationship Id="rId13" Type="http://schemas.openxmlformats.org/officeDocument/2006/relationships/image" Target="../media/image211.png"/><Relationship Id="rId14" Type="http://schemas.openxmlformats.org/officeDocument/2006/relationships/image" Target="../media/image76.png"/><Relationship Id="rId15" Type="http://schemas.openxmlformats.org/officeDocument/2006/relationships/image" Target="../media/image212.png"/><Relationship Id="rId16" Type="http://schemas.openxmlformats.org/officeDocument/2006/relationships/image" Target="../media/image213.png"/><Relationship Id="rId17" Type="http://schemas.openxmlformats.org/officeDocument/2006/relationships/image" Target="../media/image168.png"/><Relationship Id="rId18" Type="http://schemas.openxmlformats.org/officeDocument/2006/relationships/image" Target="../media/image214.png"/><Relationship Id="rId19" Type="http://schemas.openxmlformats.org/officeDocument/2006/relationships/image" Target="../media/image215.png"/><Relationship Id="rId20" Type="http://schemas.openxmlformats.org/officeDocument/2006/relationships/image" Target="../media/image173.png"/><Relationship Id="rId21" Type="http://schemas.openxmlformats.org/officeDocument/2006/relationships/image" Target="../media/image174.png"/><Relationship Id="rId22" Type="http://schemas.openxmlformats.org/officeDocument/2006/relationships/image" Target="../media/image179.png"/><Relationship Id="rId23" Type="http://schemas.openxmlformats.org/officeDocument/2006/relationships/image" Target="../media/image216.png"/><Relationship Id="rId24" Type="http://schemas.openxmlformats.org/officeDocument/2006/relationships/image" Target="../media/image217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8.png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219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220.png"/><Relationship Id="rId10" Type="http://schemas.openxmlformats.org/officeDocument/2006/relationships/image" Target="../media/image221.png"/><Relationship Id="rId11" Type="http://schemas.openxmlformats.org/officeDocument/2006/relationships/image" Target="../media/image20.png"/><Relationship Id="rId12" Type="http://schemas.openxmlformats.org/officeDocument/2006/relationships/image" Target="../media/image39.png"/><Relationship Id="rId13" Type="http://schemas.openxmlformats.org/officeDocument/2006/relationships/image" Target="../media/image222.png"/><Relationship Id="rId14" Type="http://schemas.openxmlformats.org/officeDocument/2006/relationships/image" Target="../media/image46.png"/><Relationship Id="rId15" Type="http://schemas.openxmlformats.org/officeDocument/2006/relationships/image" Target="../media/image74.png"/><Relationship Id="rId16" Type="http://schemas.openxmlformats.org/officeDocument/2006/relationships/image" Target="../media/image223.png"/><Relationship Id="rId17" Type="http://schemas.openxmlformats.org/officeDocument/2006/relationships/image" Target="../media/image76.png"/><Relationship Id="rId18" Type="http://schemas.openxmlformats.org/officeDocument/2006/relationships/image" Target="../media/image224.png"/><Relationship Id="rId19" Type="http://schemas.openxmlformats.org/officeDocument/2006/relationships/image" Target="../media/image21.png"/><Relationship Id="rId20" Type="http://schemas.openxmlformats.org/officeDocument/2006/relationships/image" Target="../media/image225.png"/><Relationship Id="rId21" Type="http://schemas.openxmlformats.org/officeDocument/2006/relationships/image" Target="../media/image226.png"/><Relationship Id="rId22" Type="http://schemas.openxmlformats.org/officeDocument/2006/relationships/image" Target="../media/image227.png"/><Relationship Id="rId23" Type="http://schemas.openxmlformats.org/officeDocument/2006/relationships/image" Target="../media/image228.png"/><Relationship Id="rId24" Type="http://schemas.openxmlformats.org/officeDocument/2006/relationships/image" Target="../media/image229.png"/><Relationship Id="rId25" Type="http://schemas.openxmlformats.org/officeDocument/2006/relationships/image" Target="../media/image168.png"/><Relationship Id="rId26" Type="http://schemas.openxmlformats.org/officeDocument/2006/relationships/image" Target="../media/image230.png"/><Relationship Id="rId27" Type="http://schemas.openxmlformats.org/officeDocument/2006/relationships/image" Target="../media/image173.png"/><Relationship Id="rId28" Type="http://schemas.openxmlformats.org/officeDocument/2006/relationships/image" Target="../media/image174.png"/><Relationship Id="rId29" Type="http://schemas.openxmlformats.org/officeDocument/2006/relationships/image" Target="../media/image179.png"/><Relationship Id="rId30" Type="http://schemas.openxmlformats.org/officeDocument/2006/relationships/image" Target="../media/image231.png"/><Relationship Id="rId31" Type="http://schemas.openxmlformats.org/officeDocument/2006/relationships/image" Target="../media/image232.png"/><Relationship Id="rId32" Type="http://schemas.openxmlformats.org/officeDocument/2006/relationships/image" Target="../media/image233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8.png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234.png"/><Relationship Id="rId6" Type="http://schemas.openxmlformats.org/officeDocument/2006/relationships/image" Target="../media/image20.png"/><Relationship Id="rId7" Type="http://schemas.openxmlformats.org/officeDocument/2006/relationships/image" Target="../media/image168.png"/><Relationship Id="rId8" Type="http://schemas.openxmlformats.org/officeDocument/2006/relationships/image" Target="../media/image39.png"/><Relationship Id="rId9" Type="http://schemas.openxmlformats.org/officeDocument/2006/relationships/image" Target="../media/image235.png"/><Relationship Id="rId10" Type="http://schemas.openxmlformats.org/officeDocument/2006/relationships/image" Target="../media/image46.png"/><Relationship Id="rId11" Type="http://schemas.openxmlformats.org/officeDocument/2006/relationships/image" Target="../media/image236.png"/><Relationship Id="rId12" Type="http://schemas.openxmlformats.org/officeDocument/2006/relationships/image" Target="../media/image237.png"/><Relationship Id="rId13" Type="http://schemas.openxmlformats.org/officeDocument/2006/relationships/image" Target="../media/image21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8.png"/><Relationship Id="rId3" Type="http://schemas.openxmlformats.org/officeDocument/2006/relationships/image" Target="../media/image14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9" Type="http://schemas.openxmlformats.org/officeDocument/2006/relationships/image" Target="../media/image243.png"/><Relationship Id="rId10" Type="http://schemas.openxmlformats.org/officeDocument/2006/relationships/image" Target="../media/image244.png"/><Relationship Id="rId11" Type="http://schemas.openxmlformats.org/officeDocument/2006/relationships/image" Target="../media/image245.png"/><Relationship Id="rId12" Type="http://schemas.openxmlformats.org/officeDocument/2006/relationships/image" Target="../media/image246.png"/><Relationship Id="rId13" Type="http://schemas.openxmlformats.org/officeDocument/2006/relationships/image" Target="../media/image247.png"/><Relationship Id="rId14" Type="http://schemas.openxmlformats.org/officeDocument/2006/relationships/image" Target="../media/image209.png"/><Relationship Id="rId15" Type="http://schemas.openxmlformats.org/officeDocument/2006/relationships/image" Target="../media/image248.png"/><Relationship Id="rId16" Type="http://schemas.openxmlformats.org/officeDocument/2006/relationships/image" Target="../media/image249.png"/><Relationship Id="rId17" Type="http://schemas.openxmlformats.org/officeDocument/2006/relationships/image" Target="../media/image250.png"/><Relationship Id="rId18" Type="http://schemas.openxmlformats.org/officeDocument/2006/relationships/image" Target="../media/image251.png"/><Relationship Id="rId19" Type="http://schemas.openxmlformats.org/officeDocument/2006/relationships/image" Target="../media/image252.png"/><Relationship Id="rId20" Type="http://schemas.openxmlformats.org/officeDocument/2006/relationships/image" Target="../media/image253.png"/><Relationship Id="rId21" Type="http://schemas.openxmlformats.org/officeDocument/2006/relationships/image" Target="../media/image254.png"/><Relationship Id="rId22" Type="http://schemas.openxmlformats.org/officeDocument/2006/relationships/image" Target="../media/image255.png"/><Relationship Id="rId23" Type="http://schemas.openxmlformats.org/officeDocument/2006/relationships/image" Target="../media/image256.png"/><Relationship Id="rId24" Type="http://schemas.openxmlformats.org/officeDocument/2006/relationships/image" Target="../media/image257.png"/><Relationship Id="rId25" Type="http://schemas.openxmlformats.org/officeDocument/2006/relationships/image" Target="../media/image258.png"/><Relationship Id="rId26" Type="http://schemas.openxmlformats.org/officeDocument/2006/relationships/image" Target="../media/image259.png"/><Relationship Id="rId27" Type="http://schemas.openxmlformats.org/officeDocument/2006/relationships/image" Target="../media/image260.png"/><Relationship Id="rId28" Type="http://schemas.openxmlformats.org/officeDocument/2006/relationships/image" Target="../media/image261.png"/><Relationship Id="rId29" Type="http://schemas.openxmlformats.org/officeDocument/2006/relationships/image" Target="../media/image262.png"/><Relationship Id="rId30" Type="http://schemas.openxmlformats.org/officeDocument/2006/relationships/image" Target="../media/image263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8.png"/><Relationship Id="rId3" Type="http://schemas.openxmlformats.org/officeDocument/2006/relationships/image" Target="../media/image14.png"/><Relationship Id="rId4" Type="http://schemas.openxmlformats.org/officeDocument/2006/relationships/image" Target="../media/image39.png"/><Relationship Id="rId5" Type="http://schemas.openxmlformats.org/officeDocument/2006/relationships/image" Target="../media/image264.png"/><Relationship Id="rId6" Type="http://schemas.openxmlformats.org/officeDocument/2006/relationships/image" Target="../media/image46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76.png"/><Relationship Id="rId10" Type="http://schemas.openxmlformats.org/officeDocument/2006/relationships/image" Target="../media/image267.png"/><Relationship Id="rId11" Type="http://schemas.openxmlformats.org/officeDocument/2006/relationships/image" Target="../media/image77.png"/><Relationship Id="rId12" Type="http://schemas.openxmlformats.org/officeDocument/2006/relationships/image" Target="../media/image268.png"/><Relationship Id="rId13" Type="http://schemas.openxmlformats.org/officeDocument/2006/relationships/image" Target="../media/image269.png"/><Relationship Id="rId14" Type="http://schemas.openxmlformats.org/officeDocument/2006/relationships/image" Target="../media/image80.png"/><Relationship Id="rId15" Type="http://schemas.openxmlformats.org/officeDocument/2006/relationships/image" Target="../media/image168.png"/><Relationship Id="rId16" Type="http://schemas.openxmlformats.org/officeDocument/2006/relationships/image" Target="../media/image85.png"/><Relationship Id="rId17" Type="http://schemas.openxmlformats.org/officeDocument/2006/relationships/image" Target="../media/image270.png"/><Relationship Id="rId18" Type="http://schemas.openxmlformats.org/officeDocument/2006/relationships/image" Target="../media/image271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2.png"/><Relationship Id="rId3" Type="http://schemas.openxmlformats.org/officeDocument/2006/relationships/image" Target="../media/image12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3.png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274.png"/><Relationship Id="rId6" Type="http://schemas.openxmlformats.org/officeDocument/2006/relationships/image" Target="../media/image20.png"/><Relationship Id="rId7" Type="http://schemas.openxmlformats.org/officeDocument/2006/relationships/image" Target="../media/image134.png"/><Relationship Id="rId8" Type="http://schemas.openxmlformats.org/officeDocument/2006/relationships/image" Target="../media/image275.png"/><Relationship Id="rId9" Type="http://schemas.openxmlformats.org/officeDocument/2006/relationships/image" Target="../media/image276.png"/><Relationship Id="rId10" Type="http://schemas.openxmlformats.org/officeDocument/2006/relationships/image" Target="../media/image46.png"/><Relationship Id="rId11" Type="http://schemas.openxmlformats.org/officeDocument/2006/relationships/image" Target="../media/image277.png"/><Relationship Id="rId12" Type="http://schemas.openxmlformats.org/officeDocument/2006/relationships/image" Target="../media/image278.png"/><Relationship Id="rId13" Type="http://schemas.openxmlformats.org/officeDocument/2006/relationships/image" Target="../media/image279.png"/><Relationship Id="rId14" Type="http://schemas.openxmlformats.org/officeDocument/2006/relationships/image" Target="../media/image39.png"/><Relationship Id="rId15" Type="http://schemas.openxmlformats.org/officeDocument/2006/relationships/image" Target="../media/image280.png"/><Relationship Id="rId16" Type="http://schemas.openxmlformats.org/officeDocument/2006/relationships/image" Target="../media/image281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2.png"/><Relationship Id="rId3" Type="http://schemas.openxmlformats.org/officeDocument/2006/relationships/image" Target="../media/image19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Relationship Id="rId6" Type="http://schemas.openxmlformats.org/officeDocument/2006/relationships/image" Target="../media/image14.png"/><Relationship Id="rId7" Type="http://schemas.openxmlformats.org/officeDocument/2006/relationships/image" Target="../media/image37.png"/><Relationship Id="rId8" Type="http://schemas.openxmlformats.org/officeDocument/2006/relationships/image" Target="../media/image285.png"/><Relationship Id="rId9" Type="http://schemas.openxmlformats.org/officeDocument/2006/relationships/image" Target="../media/image20.png"/><Relationship Id="rId10" Type="http://schemas.openxmlformats.org/officeDocument/2006/relationships/image" Target="../media/image39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9.png"/><Relationship Id="rId14" Type="http://schemas.openxmlformats.org/officeDocument/2006/relationships/image" Target="../media/image286.png"/><Relationship Id="rId15" Type="http://schemas.openxmlformats.org/officeDocument/2006/relationships/image" Target="../media/image287.png"/><Relationship Id="rId16" Type="http://schemas.openxmlformats.org/officeDocument/2006/relationships/image" Target="../media/image46.png"/><Relationship Id="rId17" Type="http://schemas.openxmlformats.org/officeDocument/2006/relationships/image" Target="../media/image288.png"/><Relationship Id="rId18" Type="http://schemas.openxmlformats.org/officeDocument/2006/relationships/image" Target="../media/image289.png"/><Relationship Id="rId19" Type="http://schemas.openxmlformats.org/officeDocument/2006/relationships/image" Target="../media/image290.png"/><Relationship Id="rId20" Type="http://schemas.openxmlformats.org/officeDocument/2006/relationships/image" Target="../media/image291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4.png"/><Relationship Id="rId5" Type="http://schemas.openxmlformats.org/officeDocument/2006/relationships/image" Target="../media/image295.png"/><Relationship Id="rId6" Type="http://schemas.openxmlformats.org/officeDocument/2006/relationships/image" Target="../media/image37.png"/><Relationship Id="rId7" Type="http://schemas.openxmlformats.org/officeDocument/2006/relationships/image" Target="../media/image296.png"/><Relationship Id="rId8" Type="http://schemas.openxmlformats.org/officeDocument/2006/relationships/image" Target="../media/image297.png"/><Relationship Id="rId9" Type="http://schemas.openxmlformats.org/officeDocument/2006/relationships/image" Target="../media/image298.png"/><Relationship Id="rId10" Type="http://schemas.openxmlformats.org/officeDocument/2006/relationships/image" Target="../media/image29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300.png"/><Relationship Id="rId14" Type="http://schemas.openxmlformats.org/officeDocument/2006/relationships/image" Target="../media/image301.png"/><Relationship Id="rId15" Type="http://schemas.openxmlformats.org/officeDocument/2006/relationships/image" Target="../media/image302.png"/><Relationship Id="rId16" Type="http://schemas.openxmlformats.org/officeDocument/2006/relationships/image" Target="../media/image303.png"/><Relationship Id="rId17" Type="http://schemas.openxmlformats.org/officeDocument/2006/relationships/image" Target="../media/image17.png"/><Relationship Id="rId18" Type="http://schemas.openxmlformats.org/officeDocument/2006/relationships/image" Target="../media/image304.png"/><Relationship Id="rId19" Type="http://schemas.openxmlformats.org/officeDocument/2006/relationships/image" Target="../media/image305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6.png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307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17.png"/><Relationship Id="rId9" Type="http://schemas.openxmlformats.org/officeDocument/2006/relationships/image" Target="../media/image308.png"/><Relationship Id="rId10" Type="http://schemas.openxmlformats.org/officeDocument/2006/relationships/image" Target="../media/image309.png"/><Relationship Id="rId11" Type="http://schemas.openxmlformats.org/officeDocument/2006/relationships/image" Target="../media/image310.png"/><Relationship Id="rId12" Type="http://schemas.openxmlformats.org/officeDocument/2006/relationships/image" Target="../media/image311.png"/><Relationship Id="rId13" Type="http://schemas.openxmlformats.org/officeDocument/2006/relationships/image" Target="../media/image312.png"/><Relationship Id="rId14" Type="http://schemas.openxmlformats.org/officeDocument/2006/relationships/image" Target="../media/image313.png"/><Relationship Id="rId15" Type="http://schemas.openxmlformats.org/officeDocument/2006/relationships/image" Target="../media/image314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5.png"/><Relationship Id="rId3" Type="http://schemas.openxmlformats.org/officeDocument/2006/relationships/image" Target="../media/image12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6.png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317.png"/><Relationship Id="rId6" Type="http://schemas.openxmlformats.org/officeDocument/2006/relationships/image" Target="../media/image318.png"/><Relationship Id="rId7" Type="http://schemas.openxmlformats.org/officeDocument/2006/relationships/image" Target="../media/image3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320.png"/><Relationship Id="rId11" Type="http://schemas.openxmlformats.org/officeDocument/2006/relationships/image" Target="../media/image321.png"/><Relationship Id="rId12" Type="http://schemas.openxmlformats.org/officeDocument/2006/relationships/image" Target="../media/image322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6.png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323.png"/><Relationship Id="rId6" Type="http://schemas.openxmlformats.org/officeDocument/2006/relationships/image" Target="../media/image20.png"/><Relationship Id="rId7" Type="http://schemas.openxmlformats.org/officeDocument/2006/relationships/image" Target="../media/image39.png"/><Relationship Id="rId8" Type="http://schemas.openxmlformats.org/officeDocument/2006/relationships/image" Target="../media/image324.png"/><Relationship Id="rId9" Type="http://schemas.openxmlformats.org/officeDocument/2006/relationships/image" Target="../media/image46.png"/><Relationship Id="rId10" Type="http://schemas.openxmlformats.org/officeDocument/2006/relationships/image" Target="../media/image134.png"/><Relationship Id="rId11" Type="http://schemas.openxmlformats.org/officeDocument/2006/relationships/image" Target="../media/image325.png"/><Relationship Id="rId12" Type="http://schemas.openxmlformats.org/officeDocument/2006/relationships/image" Target="../media/image326.png"/><Relationship Id="rId13" Type="http://schemas.openxmlformats.org/officeDocument/2006/relationships/image" Target="../media/image327.png"/><Relationship Id="rId14" Type="http://schemas.openxmlformats.org/officeDocument/2006/relationships/image" Target="../media/image328.png"/><Relationship Id="rId15" Type="http://schemas.openxmlformats.org/officeDocument/2006/relationships/image" Target="../media/image329.png"/><Relationship Id="rId16" Type="http://schemas.openxmlformats.org/officeDocument/2006/relationships/image" Target="../media/image330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6.png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331.png"/><Relationship Id="rId6" Type="http://schemas.openxmlformats.org/officeDocument/2006/relationships/image" Target="../media/image20.png"/><Relationship Id="rId7" Type="http://schemas.openxmlformats.org/officeDocument/2006/relationships/image" Target="../media/image39.png"/><Relationship Id="rId8" Type="http://schemas.openxmlformats.org/officeDocument/2006/relationships/image" Target="../media/image332.png"/><Relationship Id="rId9" Type="http://schemas.openxmlformats.org/officeDocument/2006/relationships/image" Target="../media/image46.png"/><Relationship Id="rId10" Type="http://schemas.openxmlformats.org/officeDocument/2006/relationships/image" Target="../media/image209.png"/><Relationship Id="rId11" Type="http://schemas.openxmlformats.org/officeDocument/2006/relationships/image" Target="../media/image333.png"/><Relationship Id="rId12" Type="http://schemas.openxmlformats.org/officeDocument/2006/relationships/image" Target="../media/image334.png"/><Relationship Id="rId13" Type="http://schemas.openxmlformats.org/officeDocument/2006/relationships/image" Target="../media/image76.png"/><Relationship Id="rId14" Type="http://schemas.openxmlformats.org/officeDocument/2006/relationships/image" Target="../media/image74.png"/><Relationship Id="rId15" Type="http://schemas.openxmlformats.org/officeDocument/2006/relationships/image" Target="../media/image335.png"/><Relationship Id="rId16" Type="http://schemas.openxmlformats.org/officeDocument/2006/relationships/image" Target="../media/image336.png"/><Relationship Id="rId17" Type="http://schemas.openxmlformats.org/officeDocument/2006/relationships/image" Target="../media/image337.png"/><Relationship Id="rId18" Type="http://schemas.openxmlformats.org/officeDocument/2006/relationships/image" Target="../media/image338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6.png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331.png"/><Relationship Id="rId6" Type="http://schemas.openxmlformats.org/officeDocument/2006/relationships/image" Target="../media/image20.png"/><Relationship Id="rId7" Type="http://schemas.openxmlformats.org/officeDocument/2006/relationships/image" Target="../media/image134.png"/><Relationship Id="rId8" Type="http://schemas.openxmlformats.org/officeDocument/2006/relationships/image" Target="../media/image339.png"/><Relationship Id="rId9" Type="http://schemas.openxmlformats.org/officeDocument/2006/relationships/image" Target="../media/image340.png"/><Relationship Id="rId10" Type="http://schemas.openxmlformats.org/officeDocument/2006/relationships/image" Target="../media/image341.png"/><Relationship Id="rId11" Type="http://schemas.openxmlformats.org/officeDocument/2006/relationships/image" Target="../media/image46.png"/><Relationship Id="rId12" Type="http://schemas.openxmlformats.org/officeDocument/2006/relationships/image" Target="../media/image342.png"/><Relationship Id="rId13" Type="http://schemas.openxmlformats.org/officeDocument/2006/relationships/image" Target="../media/image343.png"/><Relationship Id="rId14" Type="http://schemas.openxmlformats.org/officeDocument/2006/relationships/image" Target="../media/image344.png"/><Relationship Id="rId15" Type="http://schemas.openxmlformats.org/officeDocument/2006/relationships/image" Target="../media/image345.png"/><Relationship Id="rId16" Type="http://schemas.openxmlformats.org/officeDocument/2006/relationships/image" Target="../media/image346.png"/><Relationship Id="rId17" Type="http://schemas.openxmlformats.org/officeDocument/2006/relationships/image" Target="../media/image189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6.png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347.png"/><Relationship Id="rId6" Type="http://schemas.openxmlformats.org/officeDocument/2006/relationships/image" Target="../media/image20.png"/><Relationship Id="rId7" Type="http://schemas.openxmlformats.org/officeDocument/2006/relationships/image" Target="../media/image39.png"/><Relationship Id="rId8" Type="http://schemas.openxmlformats.org/officeDocument/2006/relationships/image" Target="../media/image348.png"/><Relationship Id="rId9" Type="http://schemas.openxmlformats.org/officeDocument/2006/relationships/image" Target="../media/image349.png"/><Relationship Id="rId10" Type="http://schemas.openxmlformats.org/officeDocument/2006/relationships/image" Target="../media/image350.png"/><Relationship Id="rId11" Type="http://schemas.openxmlformats.org/officeDocument/2006/relationships/image" Target="../media/image351.png"/><Relationship Id="rId12" Type="http://schemas.openxmlformats.org/officeDocument/2006/relationships/image" Target="../media/image46.png"/><Relationship Id="rId13" Type="http://schemas.openxmlformats.org/officeDocument/2006/relationships/image" Target="../media/image352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3.png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354.png"/><Relationship Id="rId6" Type="http://schemas.openxmlformats.org/officeDocument/2006/relationships/image" Target="../media/image355.png"/><Relationship Id="rId7" Type="http://schemas.openxmlformats.org/officeDocument/2006/relationships/image" Target="../media/image356.png"/><Relationship Id="rId8" Type="http://schemas.openxmlformats.org/officeDocument/2006/relationships/image" Target="../media/image20.png"/><Relationship Id="rId9" Type="http://schemas.openxmlformats.org/officeDocument/2006/relationships/image" Target="../media/image357.png"/><Relationship Id="rId10" Type="http://schemas.openxmlformats.org/officeDocument/2006/relationships/image" Target="../media/image358.png"/><Relationship Id="rId11" Type="http://schemas.openxmlformats.org/officeDocument/2006/relationships/image" Target="../media/image21.png"/><Relationship Id="rId12" Type="http://schemas.openxmlformats.org/officeDocument/2006/relationships/image" Target="../media/image37.png"/><Relationship Id="rId13" Type="http://schemas.openxmlformats.org/officeDocument/2006/relationships/image" Target="../media/image359.png"/><Relationship Id="rId14" Type="http://schemas.openxmlformats.org/officeDocument/2006/relationships/image" Target="../media/image360.png"/><Relationship Id="rId15" Type="http://schemas.openxmlformats.org/officeDocument/2006/relationships/image" Target="../media/image39.png"/><Relationship Id="rId16" Type="http://schemas.openxmlformats.org/officeDocument/2006/relationships/image" Target="../media/image361.png"/><Relationship Id="rId17" Type="http://schemas.openxmlformats.org/officeDocument/2006/relationships/image" Target="../media/image362.png"/><Relationship Id="rId18" Type="http://schemas.openxmlformats.org/officeDocument/2006/relationships/image" Target="../media/image363.png"/><Relationship Id="rId19" Type="http://schemas.openxmlformats.org/officeDocument/2006/relationships/image" Target="../media/image46.png"/><Relationship Id="rId20" Type="http://schemas.openxmlformats.org/officeDocument/2006/relationships/image" Target="../media/image364.png"/><Relationship Id="rId21" Type="http://schemas.openxmlformats.org/officeDocument/2006/relationships/image" Target="../media/image365.png"/><Relationship Id="rId22" Type="http://schemas.openxmlformats.org/officeDocument/2006/relationships/image" Target="../media/image366.png"/><Relationship Id="rId23" Type="http://schemas.openxmlformats.org/officeDocument/2006/relationships/image" Target="../media/image367.png"/><Relationship Id="rId24" Type="http://schemas.openxmlformats.org/officeDocument/2006/relationships/image" Target="../media/image368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9.png"/><Relationship Id="rId3" Type="http://schemas.openxmlformats.org/officeDocument/2006/relationships/image" Target="../media/image12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0.png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371.png"/><Relationship Id="rId6" Type="http://schemas.openxmlformats.org/officeDocument/2006/relationships/image" Target="../media/image20.png"/><Relationship Id="rId7" Type="http://schemas.openxmlformats.org/officeDocument/2006/relationships/image" Target="../media/image39.png"/><Relationship Id="rId8" Type="http://schemas.openxmlformats.org/officeDocument/2006/relationships/image" Target="../media/image372.png"/><Relationship Id="rId9" Type="http://schemas.openxmlformats.org/officeDocument/2006/relationships/image" Target="../media/image373.png"/><Relationship Id="rId10" Type="http://schemas.openxmlformats.org/officeDocument/2006/relationships/image" Target="../media/image374.png"/><Relationship Id="rId11" Type="http://schemas.openxmlformats.org/officeDocument/2006/relationships/image" Target="../media/image46.png"/><Relationship Id="rId12" Type="http://schemas.openxmlformats.org/officeDocument/2006/relationships/image" Target="../media/image375.png"/><Relationship Id="rId13" Type="http://schemas.openxmlformats.org/officeDocument/2006/relationships/image" Target="../media/image376.png"/><Relationship Id="rId14" Type="http://schemas.openxmlformats.org/officeDocument/2006/relationships/image" Target="../media/image377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8.png"/><Relationship Id="rId3" Type="http://schemas.openxmlformats.org/officeDocument/2006/relationships/image" Target="../media/image12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9.png"/><Relationship Id="rId3" Type="http://schemas.openxmlformats.org/officeDocument/2006/relationships/image" Target="../media/image14.png"/><Relationship Id="rId4" Type="http://schemas.openxmlformats.org/officeDocument/2006/relationships/image" Target="../media/image134.png"/><Relationship Id="rId5" Type="http://schemas.openxmlformats.org/officeDocument/2006/relationships/image" Target="../media/image380.png"/><Relationship Id="rId6" Type="http://schemas.openxmlformats.org/officeDocument/2006/relationships/image" Target="../media/image381.png"/><Relationship Id="rId7" Type="http://schemas.openxmlformats.org/officeDocument/2006/relationships/image" Target="../media/image46.png"/><Relationship Id="rId8" Type="http://schemas.openxmlformats.org/officeDocument/2006/relationships/image" Target="../media/image168.png"/><Relationship Id="rId9" Type="http://schemas.openxmlformats.org/officeDocument/2006/relationships/image" Target="../media/image382.png"/><Relationship Id="rId10" Type="http://schemas.openxmlformats.org/officeDocument/2006/relationships/image" Target="../media/image383.png"/><Relationship Id="rId11" Type="http://schemas.openxmlformats.org/officeDocument/2006/relationships/image" Target="../media/image384.png"/><Relationship Id="rId12" Type="http://schemas.openxmlformats.org/officeDocument/2006/relationships/image" Target="../media/image385.png"/><Relationship Id="rId13" Type="http://schemas.openxmlformats.org/officeDocument/2006/relationships/image" Target="../media/image74.png"/><Relationship Id="rId14" Type="http://schemas.openxmlformats.org/officeDocument/2006/relationships/image" Target="../media/image386.png"/><Relationship Id="rId15" Type="http://schemas.openxmlformats.org/officeDocument/2006/relationships/image" Target="../media/image76.png"/><Relationship Id="rId16" Type="http://schemas.openxmlformats.org/officeDocument/2006/relationships/image" Target="../media/image387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8.png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389.png"/><Relationship Id="rId6" Type="http://schemas.openxmlformats.org/officeDocument/2006/relationships/image" Target="../media/image20.png"/><Relationship Id="rId7" Type="http://schemas.openxmlformats.org/officeDocument/2006/relationships/image" Target="../media/image39.png"/><Relationship Id="rId8" Type="http://schemas.openxmlformats.org/officeDocument/2006/relationships/image" Target="../media/image390.png"/><Relationship Id="rId9" Type="http://schemas.openxmlformats.org/officeDocument/2006/relationships/image" Target="../media/image46.png"/><Relationship Id="rId10" Type="http://schemas.openxmlformats.org/officeDocument/2006/relationships/image" Target="../media/image391.png"/><Relationship Id="rId11" Type="http://schemas.openxmlformats.org/officeDocument/2006/relationships/image" Target="../media/image392.png"/><Relationship Id="rId12" Type="http://schemas.openxmlformats.org/officeDocument/2006/relationships/image" Target="../media/image393.png"/><Relationship Id="rId13" Type="http://schemas.openxmlformats.org/officeDocument/2006/relationships/image" Target="../media/image394.png"/><Relationship Id="rId14" Type="http://schemas.openxmlformats.org/officeDocument/2006/relationships/image" Target="../media/image395.png"/><Relationship Id="rId15" Type="http://schemas.openxmlformats.org/officeDocument/2006/relationships/image" Target="../media/image21.png"/><Relationship Id="rId16" Type="http://schemas.openxmlformats.org/officeDocument/2006/relationships/image" Target="../media/image396.png"/><Relationship Id="rId17" Type="http://schemas.openxmlformats.org/officeDocument/2006/relationships/image" Target="../media/image397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20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21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20" Type="http://schemas.openxmlformats.org/officeDocument/2006/relationships/image" Target="../media/image51.png"/><Relationship Id="rId21" Type="http://schemas.openxmlformats.org/officeDocument/2006/relationships/image" Target="../media/image52.png"/><Relationship Id="rId22" Type="http://schemas.openxmlformats.org/officeDocument/2006/relationships/image" Target="../media/image5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3" Type="http://schemas.openxmlformats.org/officeDocument/2006/relationships/image" Target="../media/image12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20.png"/><Relationship Id="rId10" Type="http://schemas.openxmlformats.org/officeDocument/2006/relationships/image" Target="../media/image37.png"/><Relationship Id="rId11" Type="http://schemas.openxmlformats.org/officeDocument/2006/relationships/image" Target="../media/image60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20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3" Type="http://schemas.openxmlformats.org/officeDocument/2006/relationships/image" Target="../media/image14.png"/><Relationship Id="rId4" Type="http://schemas.openxmlformats.org/officeDocument/2006/relationships/image" Target="../media/image7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527" y="1932432"/>
            <a:ext cx="1752600" cy="1283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79575" y="2017776"/>
            <a:ext cx="1289303" cy="11978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81327" y="1932432"/>
            <a:ext cx="1752600" cy="1283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46376" y="2017776"/>
            <a:ext cx="1176527" cy="1197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35351" y="1932432"/>
            <a:ext cx="6342888" cy="1283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90688" y="2017776"/>
            <a:ext cx="1179576" cy="11978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72134" y="2185187"/>
            <a:ext cx="7404734" cy="9410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/>
              <a:t>第</a:t>
            </a:r>
            <a:r>
              <a:rPr dirty="0" sz="6000" spc="-5">
                <a:latin typeface="Garamond"/>
                <a:cs typeface="Garamond"/>
              </a:rPr>
              <a:t>1</a:t>
            </a:r>
            <a:r>
              <a:rPr dirty="0" sz="6000" spc="-20"/>
              <a:t>章</a:t>
            </a:r>
            <a:r>
              <a:rPr dirty="0" sz="6000" spc="-1595"/>
              <a:t> </a:t>
            </a:r>
            <a:r>
              <a:rPr dirty="0" sz="6000"/>
              <a:t>数据库设计过程</a:t>
            </a:r>
            <a:endParaRPr sz="60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283463"/>
            <a:ext cx="6900672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12152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75994" y="467944"/>
            <a:ext cx="619506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数据流图的四种组成成分</a:t>
            </a:r>
          </a:p>
        </p:txBody>
      </p:sp>
      <p:sp>
        <p:nvSpPr>
          <p:cNvPr id="5" name="object 5"/>
          <p:cNvSpPr/>
          <p:nvPr/>
        </p:nvSpPr>
        <p:spPr>
          <a:xfrm>
            <a:off x="420623" y="1636776"/>
            <a:ext cx="438912" cy="371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1040" y="1481327"/>
            <a:ext cx="3462528" cy="533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749040" y="1514855"/>
            <a:ext cx="487679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822191" y="1514855"/>
            <a:ext cx="490727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2208" y="2054351"/>
            <a:ext cx="365759" cy="2865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30808" y="1920239"/>
            <a:ext cx="7443216" cy="4236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30808" y="2173223"/>
            <a:ext cx="3636264" cy="4450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419600" y="2200655"/>
            <a:ext cx="411479" cy="4175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20623" y="2648711"/>
            <a:ext cx="438912" cy="371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01040" y="2493264"/>
            <a:ext cx="2852928" cy="533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139439" y="2526792"/>
            <a:ext cx="490727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02208" y="3066288"/>
            <a:ext cx="365759" cy="2865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30808" y="2932176"/>
            <a:ext cx="7443216" cy="4236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30808" y="3185160"/>
            <a:ext cx="1865376" cy="44500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648711" y="3212592"/>
            <a:ext cx="411480" cy="4175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20623" y="3660647"/>
            <a:ext cx="438912" cy="371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01040" y="3505200"/>
            <a:ext cx="2852928" cy="5334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139439" y="3538728"/>
            <a:ext cx="490727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02208" y="4056888"/>
            <a:ext cx="365759" cy="3078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30808" y="3922776"/>
            <a:ext cx="7190232" cy="4450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973568" y="3950208"/>
            <a:ext cx="411479" cy="4175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20623" y="4398264"/>
            <a:ext cx="438912" cy="371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01040" y="4242815"/>
            <a:ext cx="1328928" cy="5334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615439" y="4276344"/>
            <a:ext cx="490728" cy="4998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02208" y="4794503"/>
            <a:ext cx="365759" cy="3078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130808" y="4660391"/>
            <a:ext cx="3889248" cy="44500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672584" y="4687823"/>
            <a:ext cx="411479" cy="4175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02208" y="5151120"/>
            <a:ext cx="365759" cy="2865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30808" y="5017008"/>
            <a:ext cx="7714488" cy="42367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30808" y="5269991"/>
            <a:ext cx="5157216" cy="44500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940552" y="5297423"/>
            <a:ext cx="411479" cy="4175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01040" y="5620511"/>
            <a:ext cx="490728" cy="5029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536244" y="1509471"/>
            <a:ext cx="8131175" cy="417449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65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数据的源点或数据终点</a:t>
            </a:r>
            <a:endParaRPr sz="2400">
              <a:latin typeface="宋体"/>
              <a:cs typeface="宋体"/>
            </a:endParaRPr>
          </a:p>
          <a:p>
            <a:pPr lvl="1" marL="756285" marR="271780" indent="-287020">
              <a:lnSpc>
                <a:spcPts val="1989"/>
              </a:lnSpc>
              <a:spcBef>
                <a:spcPts val="855"/>
              </a:spcBef>
              <a:buClr>
                <a:srgbClr val="A885DF"/>
              </a:buClr>
              <a:buSzPct val="70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数据源和终点表示数据的外部来源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和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去处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它通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常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是系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统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之外的 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人员或组织，不受系统控制。</a:t>
            </a:r>
            <a:endParaRPr sz="20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254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数据处理（加工）</a:t>
            </a:r>
            <a:endParaRPr sz="2400">
              <a:latin typeface="宋体"/>
              <a:cs typeface="宋体"/>
            </a:endParaRPr>
          </a:p>
          <a:p>
            <a:pPr lvl="1" marL="756285" marR="271780" indent="-287020">
              <a:lnSpc>
                <a:spcPts val="1989"/>
              </a:lnSpc>
              <a:spcBef>
                <a:spcPts val="855"/>
              </a:spcBef>
              <a:buClr>
                <a:srgbClr val="A885DF"/>
              </a:buClr>
              <a:buSzPct val="70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数据处理处理是对数据进行的操作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它把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流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入的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数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据流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转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换为流 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出的数据流。</a:t>
            </a:r>
            <a:endParaRPr sz="20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254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数据存储（文件）</a:t>
            </a:r>
            <a:endParaRPr sz="24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285"/>
              </a:spcBef>
              <a:buClr>
                <a:srgbClr val="A885DF"/>
              </a:buClr>
              <a:buSzPct val="70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数据存储是存贮数据的工具，数据</a:t>
            </a:r>
            <a:r>
              <a:rPr dirty="0" sz="2000" spc="5">
                <a:solidFill>
                  <a:srgbClr val="FFFFFF"/>
                </a:solidFill>
                <a:latin typeface="宋体"/>
                <a:cs typeface="宋体"/>
              </a:rPr>
              <a:t>存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储名</a:t>
            </a:r>
            <a:r>
              <a:rPr dirty="0" sz="2000" spc="5">
                <a:solidFill>
                  <a:srgbClr val="FFFFFF"/>
                </a:solidFill>
                <a:latin typeface="宋体"/>
                <a:cs typeface="宋体"/>
              </a:rPr>
              <a:t>应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与它</a:t>
            </a:r>
            <a:r>
              <a:rPr dirty="0" sz="2000" spc="5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内容</a:t>
            </a:r>
            <a:r>
              <a:rPr dirty="0" sz="2000" spc="5">
                <a:solidFill>
                  <a:srgbClr val="FFFFFF"/>
                </a:solidFill>
                <a:latin typeface="宋体"/>
                <a:cs typeface="宋体"/>
              </a:rPr>
              <a:t>一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致。</a:t>
            </a:r>
            <a:endParaRPr sz="2000">
              <a:latin typeface="宋体"/>
              <a:cs typeface="宋体"/>
            </a:endParaRPr>
          </a:p>
          <a:p>
            <a:pPr marL="356870" indent="-344805">
              <a:lnSpc>
                <a:spcPct val="100000"/>
              </a:lnSpc>
              <a:spcBef>
                <a:spcPts val="24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数据流</a:t>
            </a:r>
            <a:endParaRPr sz="24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285"/>
              </a:spcBef>
              <a:buClr>
                <a:srgbClr val="A885DF"/>
              </a:buClr>
              <a:buSzPct val="70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数据流由一组确定的数据组成。</a:t>
            </a:r>
            <a:endParaRPr sz="2000">
              <a:latin typeface="宋体"/>
              <a:cs typeface="宋体"/>
            </a:endParaRPr>
          </a:p>
          <a:p>
            <a:pPr lvl="1" marL="756285" indent="-287020">
              <a:lnSpc>
                <a:spcPts val="2195"/>
              </a:lnSpc>
              <a:spcBef>
                <a:spcPts val="405"/>
              </a:spcBef>
              <a:buClr>
                <a:srgbClr val="A885DF"/>
              </a:buClr>
              <a:buSzPct val="70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数据流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可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以从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处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理流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向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处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理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，也可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以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从处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理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流进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、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流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出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数据存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储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endParaRPr sz="2000">
              <a:latin typeface="宋体"/>
              <a:cs typeface="宋体"/>
            </a:endParaRPr>
          </a:p>
          <a:p>
            <a:pPr marL="756285">
              <a:lnSpc>
                <a:spcPts val="2195"/>
              </a:lnSpc>
            </a:pP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还可以从源点流向处理或从处理流</a:t>
            </a:r>
            <a:r>
              <a:rPr dirty="0" sz="2000" spc="5">
                <a:solidFill>
                  <a:srgbClr val="FFFFFF"/>
                </a:solidFill>
                <a:latin typeface="宋体"/>
                <a:cs typeface="宋体"/>
              </a:rPr>
              <a:t>向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终点。</a:t>
            </a:r>
            <a:endParaRPr sz="2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4664" y="283463"/>
            <a:ext cx="4657344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90488" y="344424"/>
            <a:ext cx="871728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97911" y="467944"/>
            <a:ext cx="3951604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如何画数据流图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722120"/>
            <a:ext cx="573024" cy="445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05255" y="1517903"/>
            <a:ext cx="4596384" cy="661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59096" y="1517903"/>
            <a:ext cx="947927" cy="661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64479" y="1517903"/>
            <a:ext cx="2164079" cy="6614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986016" y="1517903"/>
            <a:ext cx="950976" cy="661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394447" y="1517903"/>
            <a:ext cx="1353311" cy="6614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05255" y="2005583"/>
            <a:ext cx="7842504" cy="6614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05255" y="2493264"/>
            <a:ext cx="8238744" cy="6614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05255" y="2944367"/>
            <a:ext cx="4191000" cy="6979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553711" y="2987039"/>
            <a:ext cx="643127" cy="6553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36244" y="1649349"/>
            <a:ext cx="8351520" cy="1939289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622300" marR="5080" indent="-609600">
              <a:lnSpc>
                <a:spcPct val="97500"/>
              </a:lnSpc>
              <a:spcBef>
                <a:spcPts val="18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621665" algn="l"/>
                <a:tab pos="622300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一般情况下，应该遵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守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“由外向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里</a:t>
            </a:r>
            <a:r>
              <a:rPr dirty="0" sz="3200" spc="15">
                <a:solidFill>
                  <a:srgbClr val="FFFFFF"/>
                </a:solidFill>
                <a:latin typeface="宋体"/>
                <a:cs typeface="宋体"/>
              </a:rPr>
              <a:t>”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的原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则。即先确定系统的边界或范围，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再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考虑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系统的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内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部，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先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画数据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处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理的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输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入和输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出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，  再画数据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80080" y="3146155"/>
            <a:ext cx="2026920" cy="405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190"/>
              </a:lnSpc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处理内部 。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00400" y="3124200"/>
            <a:ext cx="2781300" cy="26289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4664" y="283463"/>
            <a:ext cx="4657344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90488" y="344424"/>
            <a:ext cx="871728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97911" y="467944"/>
            <a:ext cx="3951604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如何画数据流图</a:t>
            </a:r>
          </a:p>
        </p:txBody>
      </p:sp>
      <p:sp>
        <p:nvSpPr>
          <p:cNvPr id="5" name="object 5"/>
          <p:cNvSpPr/>
          <p:nvPr/>
        </p:nvSpPr>
        <p:spPr>
          <a:xfrm>
            <a:off x="640080" y="1514855"/>
            <a:ext cx="643127" cy="6644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47750" y="1390650"/>
            <a:ext cx="7048500" cy="4076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5079" y="283463"/>
            <a:ext cx="4096512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910071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数据流图示例</a:t>
            </a:r>
          </a:p>
        </p:txBody>
      </p:sp>
      <p:sp>
        <p:nvSpPr>
          <p:cNvPr id="5" name="object 5"/>
          <p:cNvSpPr/>
          <p:nvPr/>
        </p:nvSpPr>
        <p:spPr>
          <a:xfrm>
            <a:off x="640080" y="1514855"/>
            <a:ext cx="643127" cy="6644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24075" y="2195448"/>
            <a:ext cx="4895850" cy="2466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5079" y="283463"/>
            <a:ext cx="4096512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910071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数据流图示例</a:t>
            </a:r>
          </a:p>
        </p:txBody>
      </p:sp>
      <p:sp>
        <p:nvSpPr>
          <p:cNvPr id="5" name="object 5"/>
          <p:cNvSpPr/>
          <p:nvPr/>
        </p:nvSpPr>
        <p:spPr>
          <a:xfrm>
            <a:off x="640080" y="1514855"/>
            <a:ext cx="643127" cy="6644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28825" y="1833498"/>
            <a:ext cx="6086475" cy="3190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5079" y="283463"/>
            <a:ext cx="4096512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910071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数据流图示例</a:t>
            </a:r>
          </a:p>
        </p:txBody>
      </p:sp>
      <p:sp>
        <p:nvSpPr>
          <p:cNvPr id="5" name="object 5"/>
          <p:cNvSpPr/>
          <p:nvPr/>
        </p:nvSpPr>
        <p:spPr>
          <a:xfrm>
            <a:off x="640080" y="1514855"/>
            <a:ext cx="643127" cy="6644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38375" y="2514600"/>
            <a:ext cx="4667250" cy="1828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5911" y="283463"/>
            <a:ext cx="2974848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49240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39414" y="467944"/>
            <a:ext cx="226885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数据字典</a:t>
            </a:r>
          </a:p>
        </p:txBody>
      </p:sp>
      <p:sp>
        <p:nvSpPr>
          <p:cNvPr id="5" name="object 5"/>
          <p:cNvSpPr/>
          <p:nvPr/>
        </p:nvSpPr>
        <p:spPr>
          <a:xfrm>
            <a:off x="445008" y="1633727"/>
            <a:ext cx="365760" cy="286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31519" y="1499616"/>
            <a:ext cx="1359408" cy="4236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43455" y="1499616"/>
            <a:ext cx="603504" cy="423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99488" y="1499616"/>
            <a:ext cx="2118360" cy="4236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70376" y="1499616"/>
            <a:ext cx="859536" cy="4236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82440" y="1499616"/>
            <a:ext cx="600456" cy="4236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35423" y="1499616"/>
            <a:ext cx="603503" cy="423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791455" y="1499616"/>
            <a:ext cx="3898392" cy="4236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1519" y="1725167"/>
            <a:ext cx="600455" cy="4419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4503" y="1725167"/>
            <a:ext cx="2139696" cy="4419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776727" y="1725167"/>
            <a:ext cx="2371344" cy="4419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00600" y="1725167"/>
            <a:ext cx="2395728" cy="4419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48856" y="1752600"/>
            <a:ext cx="411479" cy="4145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31519" y="2057400"/>
            <a:ext cx="411480" cy="4145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45008" y="2468879"/>
            <a:ext cx="365760" cy="3048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31519" y="2334767"/>
            <a:ext cx="2139696" cy="44196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523744" y="2362200"/>
            <a:ext cx="411480" cy="4145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11352" y="2767583"/>
            <a:ext cx="335279" cy="2804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46047" y="2651760"/>
            <a:ext cx="1002791" cy="3992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831848" y="2676144"/>
            <a:ext cx="374904" cy="3749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11352" y="3041904"/>
            <a:ext cx="335279" cy="2804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46047" y="2926079"/>
            <a:ext cx="1231392" cy="39928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060448" y="2950464"/>
            <a:ext cx="374904" cy="3749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11352" y="3316223"/>
            <a:ext cx="335279" cy="2804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46047" y="3200400"/>
            <a:ext cx="1002791" cy="39928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831848" y="3224783"/>
            <a:ext cx="374904" cy="3749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11352" y="3590544"/>
            <a:ext cx="335279" cy="2804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46047" y="3474720"/>
            <a:ext cx="1231392" cy="39928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060448" y="3499103"/>
            <a:ext cx="374904" cy="3749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11352" y="3864864"/>
            <a:ext cx="335279" cy="2804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146047" y="3749040"/>
            <a:ext cx="1231392" cy="3992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060448" y="3773423"/>
            <a:ext cx="374904" cy="3749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31519" y="4038600"/>
            <a:ext cx="411480" cy="4145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45008" y="4450079"/>
            <a:ext cx="365760" cy="3048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31519" y="4315967"/>
            <a:ext cx="3889248" cy="44196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273296" y="4343400"/>
            <a:ext cx="423672" cy="4145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349496" y="4315967"/>
            <a:ext cx="4398263" cy="44196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400288" y="4343400"/>
            <a:ext cx="411479" cy="4145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45008" y="4773167"/>
            <a:ext cx="365760" cy="286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31519" y="4639055"/>
            <a:ext cx="7952232" cy="42367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31519" y="4864608"/>
            <a:ext cx="1612392" cy="44195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996439" y="4892040"/>
            <a:ext cx="411480" cy="4145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31519" y="5196840"/>
            <a:ext cx="411480" cy="4145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536244" y="1582293"/>
            <a:ext cx="8039734" cy="3695700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356870" marR="62865" indent="-344805">
              <a:lnSpc>
                <a:spcPct val="74000"/>
              </a:lnSpc>
              <a:spcBef>
                <a:spcPts val="715"/>
              </a:spcBef>
              <a:buClr>
                <a:srgbClr val="FFCC00"/>
              </a:buClr>
              <a:buSzPct val="70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数据字典</a:t>
            </a:r>
            <a:r>
              <a:rPr dirty="0" sz="2000" b="1">
                <a:solidFill>
                  <a:srgbClr val="FFFFFF"/>
                </a:solidFill>
                <a:latin typeface="宋体"/>
                <a:cs typeface="宋体"/>
              </a:rPr>
              <a:t>是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各类数据描述</a:t>
            </a:r>
            <a:r>
              <a:rPr dirty="0" sz="2000" spc="-5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000" b="1">
                <a:solidFill>
                  <a:srgbClr val="FFFFFF"/>
                </a:solidFill>
                <a:latin typeface="宋体"/>
                <a:cs typeface="宋体"/>
              </a:rPr>
              <a:t>集合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000" spc="5" b="1">
                <a:solidFill>
                  <a:srgbClr val="FFFFFF"/>
                </a:solidFill>
                <a:latin typeface="宋体"/>
                <a:cs typeface="宋体"/>
              </a:rPr>
              <a:t>是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进行详细的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数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据收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集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和数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据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分析 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所</a:t>
            </a:r>
            <a:r>
              <a:rPr dirty="0" sz="2000" b="1">
                <a:solidFill>
                  <a:srgbClr val="FFFFFF"/>
                </a:solidFill>
                <a:latin typeface="宋体"/>
                <a:cs typeface="宋体"/>
              </a:rPr>
              <a:t>获得的主要结</a:t>
            </a:r>
            <a:r>
              <a:rPr dirty="0" sz="2000" spc="5" b="1">
                <a:solidFill>
                  <a:srgbClr val="FFFFFF"/>
                </a:solidFill>
                <a:latin typeface="宋体"/>
                <a:cs typeface="宋体"/>
              </a:rPr>
              <a:t>果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，在数据库设计</a:t>
            </a:r>
            <a:r>
              <a:rPr dirty="0" sz="2000" spc="-5">
                <a:solidFill>
                  <a:srgbClr val="FFFFFF"/>
                </a:solidFill>
                <a:latin typeface="宋体"/>
                <a:cs typeface="宋体"/>
              </a:rPr>
              <a:t>中</a:t>
            </a:r>
            <a:r>
              <a:rPr dirty="0" sz="2000" b="1">
                <a:solidFill>
                  <a:srgbClr val="FFFFFF"/>
                </a:solidFill>
                <a:latin typeface="宋体"/>
                <a:cs typeface="宋体"/>
              </a:rPr>
              <a:t>占有很重要的地位</a:t>
            </a:r>
            <a:endParaRPr sz="20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CC00"/>
              </a:buClr>
              <a:buFont typeface="Wingdings"/>
              <a:buChar char=""/>
            </a:pPr>
            <a:endParaRPr sz="205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buClr>
                <a:srgbClr val="FFCC00"/>
              </a:buClr>
              <a:buSzPct val="70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000" b="1">
                <a:solidFill>
                  <a:srgbClr val="FFFFFF"/>
                </a:solidFill>
                <a:latin typeface="宋体"/>
                <a:cs typeface="宋体"/>
              </a:rPr>
              <a:t>数据字典的内容</a:t>
            </a:r>
            <a:endParaRPr sz="20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10"/>
              </a:spcBef>
              <a:buClr>
                <a:srgbClr val="A885DF"/>
              </a:buClr>
              <a:buSzPct val="69444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数据项</a:t>
            </a:r>
            <a:endParaRPr sz="18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buClr>
                <a:srgbClr val="A885DF"/>
              </a:buClr>
              <a:buSzPct val="69444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数据结构</a:t>
            </a:r>
            <a:endParaRPr sz="18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buClr>
                <a:srgbClr val="A885DF"/>
              </a:buClr>
              <a:buSzPct val="69444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数据流</a:t>
            </a:r>
            <a:endParaRPr sz="18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buClr>
                <a:srgbClr val="A885DF"/>
              </a:buClr>
              <a:buSzPct val="69444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dirty="0" sz="1800" spc="-5">
                <a:solidFill>
                  <a:srgbClr val="FFFFFF"/>
                </a:solidFill>
                <a:latin typeface="宋体"/>
                <a:cs typeface="宋体"/>
              </a:rPr>
              <a:t>数据存储</a:t>
            </a:r>
            <a:endParaRPr sz="18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buClr>
                <a:srgbClr val="A885DF"/>
              </a:buClr>
              <a:buSzPct val="69444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dirty="0" sz="1800">
                <a:solidFill>
                  <a:srgbClr val="FFFFFF"/>
                </a:solidFill>
                <a:latin typeface="宋体"/>
                <a:cs typeface="宋体"/>
              </a:rPr>
              <a:t>处理过程</a:t>
            </a:r>
            <a:endParaRPr sz="1800">
              <a:latin typeface="宋体"/>
              <a:cs typeface="宋体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A885DF"/>
              </a:buClr>
              <a:buFont typeface="Wingdings"/>
              <a:buChar char=""/>
            </a:pPr>
            <a:endParaRPr sz="205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buClr>
                <a:srgbClr val="FFCC00"/>
              </a:buClr>
              <a:buSzPct val="70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数据项是数据的最小组成单位，</a:t>
            </a:r>
            <a:r>
              <a:rPr dirty="0" sz="2000" spc="-434">
                <a:solidFill>
                  <a:srgbClr val="FFFFFF"/>
                </a:solidFill>
                <a:latin typeface="宋体"/>
                <a:cs typeface="宋体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若干个数据项可以组成一个数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据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结构</a:t>
            </a:r>
            <a:endParaRPr sz="2000">
              <a:latin typeface="宋体"/>
              <a:cs typeface="宋体"/>
            </a:endParaRPr>
          </a:p>
          <a:p>
            <a:pPr marL="356870" indent="-344805">
              <a:lnSpc>
                <a:spcPts val="2090"/>
              </a:lnSpc>
              <a:spcBef>
                <a:spcPts val="145"/>
              </a:spcBef>
              <a:buClr>
                <a:srgbClr val="FFCC00"/>
              </a:buClr>
              <a:buSzPct val="70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数据字典通过对数据项和数据结构</a:t>
            </a:r>
            <a:r>
              <a:rPr dirty="0" sz="2000" spc="5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定义</a:t>
            </a:r>
            <a:r>
              <a:rPr dirty="0" sz="2000" spc="5">
                <a:solidFill>
                  <a:srgbClr val="FFFFFF"/>
                </a:solidFill>
                <a:latin typeface="宋体"/>
                <a:cs typeface="宋体"/>
              </a:rPr>
              <a:t>来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描述</a:t>
            </a:r>
            <a:r>
              <a:rPr dirty="0" sz="2000" spc="5">
                <a:solidFill>
                  <a:srgbClr val="FFFFFF"/>
                </a:solidFill>
                <a:latin typeface="宋体"/>
                <a:cs typeface="宋体"/>
              </a:rPr>
              <a:t>数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据流</a:t>
            </a:r>
            <a:r>
              <a:rPr dirty="0" sz="2000" spc="5">
                <a:solidFill>
                  <a:srgbClr val="FFFFFF"/>
                </a:solidFill>
                <a:latin typeface="宋体"/>
                <a:cs typeface="宋体"/>
              </a:rPr>
              <a:t>、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数据</a:t>
            </a:r>
            <a:r>
              <a:rPr dirty="0" sz="2000" spc="5">
                <a:solidFill>
                  <a:srgbClr val="FFFFFF"/>
                </a:solidFill>
                <a:latin typeface="宋体"/>
                <a:cs typeface="宋体"/>
              </a:rPr>
              <a:t>存</a:t>
            </a:r>
            <a:r>
              <a:rPr dirty="0" sz="2000" spc="-15">
                <a:solidFill>
                  <a:srgbClr val="FFFFFF"/>
                </a:solidFill>
                <a:latin typeface="宋体"/>
                <a:cs typeface="宋体"/>
              </a:rPr>
              <a:t>储的</a:t>
            </a:r>
            <a:endParaRPr sz="2000">
              <a:latin typeface="宋体"/>
              <a:cs typeface="宋体"/>
            </a:endParaRPr>
          </a:p>
          <a:p>
            <a:pPr marL="356870">
              <a:lnSpc>
                <a:spcPts val="2090"/>
              </a:lnSpc>
            </a:pP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逻辑内容。</a:t>
            </a:r>
            <a:endParaRPr sz="2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7464" y="1932432"/>
            <a:ext cx="5577840" cy="1283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97752" y="2017776"/>
            <a:ext cx="1179576" cy="11978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65679" y="2185187"/>
            <a:ext cx="4617720" cy="9410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/>
              <a:t>概念结构设计</a:t>
            </a:r>
            <a:endParaRPr sz="6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5079" y="283463"/>
            <a:ext cx="4096512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910071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概念结构设计</a:t>
            </a:r>
          </a:p>
        </p:txBody>
      </p:sp>
      <p:sp>
        <p:nvSpPr>
          <p:cNvPr id="5" name="object 5"/>
          <p:cNvSpPr/>
          <p:nvPr/>
        </p:nvSpPr>
        <p:spPr>
          <a:xfrm>
            <a:off x="402336" y="1667255"/>
            <a:ext cx="505968" cy="3962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559" y="1484375"/>
            <a:ext cx="7952232" cy="5852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559" y="1837944"/>
            <a:ext cx="1901952" cy="6156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97023" y="1880616"/>
            <a:ext cx="563880" cy="573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559" y="2346960"/>
            <a:ext cx="563879" cy="5760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2336" y="2990088"/>
            <a:ext cx="505968" cy="3962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70559" y="2807207"/>
            <a:ext cx="7985759" cy="5852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70559" y="3160776"/>
            <a:ext cx="5486400" cy="6156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681471" y="3203448"/>
            <a:ext cx="563879" cy="573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70559" y="3669791"/>
            <a:ext cx="563879" cy="5760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02336" y="4312920"/>
            <a:ext cx="505968" cy="3962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70559" y="4130040"/>
            <a:ext cx="7952232" cy="5852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70559" y="4483608"/>
            <a:ext cx="7595616" cy="6156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90688" y="4526279"/>
            <a:ext cx="563879" cy="573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70559" y="4992623"/>
            <a:ext cx="563879" cy="5760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02336" y="5605271"/>
            <a:ext cx="505968" cy="4267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70559" y="5422391"/>
            <a:ext cx="6528816" cy="6156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723888" y="5465064"/>
            <a:ext cx="563879" cy="573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36244" y="1600580"/>
            <a:ext cx="7879080" cy="439356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356870" marR="38100" indent="-344805">
              <a:lnSpc>
                <a:spcPts val="2790"/>
              </a:lnSpc>
              <a:spcBef>
                <a:spcPts val="675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需求分析阶段描述的用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户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应用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需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求是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现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实世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界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的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具体需求</a:t>
            </a:r>
            <a:endParaRPr sz="2800">
              <a:latin typeface="宋体"/>
              <a:cs typeface="宋体"/>
            </a:endParaRPr>
          </a:p>
          <a:p>
            <a:pPr>
              <a:lnSpc>
                <a:spcPct val="100000"/>
              </a:lnSpc>
              <a:buClr>
                <a:srgbClr val="FFCC00"/>
              </a:buClr>
              <a:buFont typeface="Wingdings"/>
              <a:buChar char=""/>
            </a:pPr>
            <a:endParaRPr sz="2800">
              <a:latin typeface="Times New Roman"/>
              <a:cs typeface="Times New Roman"/>
            </a:endParaRPr>
          </a:p>
          <a:p>
            <a:pPr marL="356870" marR="5080" indent="-344805">
              <a:lnSpc>
                <a:spcPts val="2790"/>
              </a:lnSpc>
              <a:spcBef>
                <a:spcPts val="1620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 spc="10" b="1">
                <a:solidFill>
                  <a:srgbClr val="FFFFFF"/>
                </a:solidFill>
                <a:latin typeface="宋体"/>
                <a:cs typeface="宋体"/>
              </a:rPr>
              <a:t>将需求分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析得到</a:t>
            </a:r>
            <a:r>
              <a:rPr dirty="0" sz="2800" spc="5" b="1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用户需</a:t>
            </a:r>
            <a:r>
              <a:rPr dirty="0" sz="2800" spc="-15" b="1">
                <a:solidFill>
                  <a:srgbClr val="FFFFFF"/>
                </a:solidFill>
                <a:latin typeface="宋体"/>
                <a:cs typeface="宋体"/>
              </a:rPr>
              <a:t>求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抽</a:t>
            </a:r>
            <a:r>
              <a:rPr dirty="0" sz="2800" spc="10" b="1">
                <a:solidFill>
                  <a:srgbClr val="FFFFFF"/>
                </a:solidFill>
                <a:latin typeface="宋体"/>
                <a:cs typeface="宋体"/>
              </a:rPr>
              <a:t>象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为信息</a:t>
            </a:r>
            <a:r>
              <a:rPr dirty="0" sz="2800" spc="-15" b="1">
                <a:solidFill>
                  <a:srgbClr val="FFFFFF"/>
                </a:solidFill>
                <a:latin typeface="宋体"/>
                <a:cs typeface="宋体"/>
              </a:rPr>
              <a:t>结</a:t>
            </a:r>
            <a:r>
              <a:rPr dirty="0" sz="2800" spc="10" b="1">
                <a:solidFill>
                  <a:srgbClr val="FFFFFF"/>
                </a:solidFill>
                <a:latin typeface="宋体"/>
                <a:cs typeface="宋体"/>
              </a:rPr>
              <a:t>构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即概 </a:t>
            </a:r>
            <a:r>
              <a:rPr dirty="0" sz="2800" spc="10" b="1">
                <a:solidFill>
                  <a:srgbClr val="FFFFFF"/>
                </a:solidFill>
                <a:latin typeface="宋体"/>
                <a:cs typeface="宋体"/>
              </a:rPr>
              <a:t>念模型的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过程就</a:t>
            </a:r>
            <a:r>
              <a:rPr dirty="0" sz="2800" spc="5" b="1">
                <a:solidFill>
                  <a:srgbClr val="FFFFFF"/>
                </a:solidFill>
                <a:latin typeface="宋体"/>
                <a:cs typeface="宋体"/>
              </a:rPr>
              <a:t>是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概念结</a:t>
            </a:r>
            <a:r>
              <a:rPr dirty="0" sz="2800" spc="-15" b="1">
                <a:solidFill>
                  <a:srgbClr val="FFFFFF"/>
                </a:solidFill>
                <a:latin typeface="宋体"/>
                <a:cs typeface="宋体"/>
              </a:rPr>
              <a:t>构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设计</a:t>
            </a:r>
            <a:endParaRPr sz="2800">
              <a:latin typeface="宋体"/>
              <a:cs typeface="宋体"/>
            </a:endParaRPr>
          </a:p>
          <a:p>
            <a:pPr>
              <a:lnSpc>
                <a:spcPct val="100000"/>
              </a:lnSpc>
              <a:buClr>
                <a:srgbClr val="FFCC00"/>
              </a:buClr>
              <a:buFont typeface="Wingdings"/>
              <a:buChar char=""/>
            </a:pPr>
            <a:endParaRPr sz="2800">
              <a:latin typeface="Times New Roman"/>
              <a:cs typeface="Times New Roman"/>
            </a:endParaRPr>
          </a:p>
          <a:p>
            <a:pPr marL="356870" marR="37465" indent="-344805">
              <a:lnSpc>
                <a:spcPts val="2790"/>
              </a:lnSpc>
              <a:spcBef>
                <a:spcPts val="1620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概念结构是各种数据模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型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的共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同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基础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它比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数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据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模型更独立于机器、更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抽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象，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从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而更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加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稳定。</a:t>
            </a:r>
            <a:endParaRPr sz="2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CC00"/>
              </a:buClr>
              <a:buFont typeface="Wingdings"/>
              <a:buChar char=""/>
            </a:pPr>
            <a:endParaRPr sz="35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概念结构设计是整个数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据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库设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计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的关键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583" y="283463"/>
            <a:ext cx="7461504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92568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95222" y="467944"/>
            <a:ext cx="675576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概念结构设计的方法与步骤</a:t>
            </a:r>
          </a:p>
        </p:txBody>
      </p:sp>
      <p:sp>
        <p:nvSpPr>
          <p:cNvPr id="5" name="object 5"/>
          <p:cNvSpPr/>
          <p:nvPr/>
        </p:nvSpPr>
        <p:spPr>
          <a:xfrm>
            <a:off x="402336" y="1636776"/>
            <a:ext cx="505968" cy="426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559" y="1453896"/>
            <a:ext cx="4395216" cy="615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90288" y="1496567"/>
            <a:ext cx="563879" cy="573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9536" y="2106167"/>
            <a:ext cx="505968" cy="426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69847" y="1923288"/>
            <a:ext cx="1914143" cy="6156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508504" y="1965960"/>
            <a:ext cx="563880" cy="573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00327" y="2365248"/>
            <a:ext cx="490728" cy="5029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59536" y="2904744"/>
            <a:ext cx="505968" cy="426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69847" y="2721864"/>
            <a:ext cx="1914143" cy="6156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08504" y="2764535"/>
            <a:ext cx="563880" cy="573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00327" y="3163823"/>
            <a:ext cx="490728" cy="5029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59536" y="3703320"/>
            <a:ext cx="505968" cy="4267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69847" y="3520440"/>
            <a:ext cx="1914143" cy="6156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08504" y="3563111"/>
            <a:ext cx="563880" cy="573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00327" y="3962400"/>
            <a:ext cx="490728" cy="5029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59536" y="4501896"/>
            <a:ext cx="505968" cy="4267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9847" y="4319015"/>
            <a:ext cx="1914143" cy="6156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508504" y="4361688"/>
            <a:ext cx="563880" cy="573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00327" y="4757928"/>
            <a:ext cx="7424928" cy="5059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00327" y="5087111"/>
            <a:ext cx="7424928" cy="5059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00327" y="5388864"/>
            <a:ext cx="4986528" cy="5334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672328" y="5422391"/>
            <a:ext cx="490727" cy="4998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00327" y="5821679"/>
            <a:ext cx="490728" cy="5029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36244" y="1528607"/>
            <a:ext cx="7780020" cy="43516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434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设计概念结构的四类方法</a:t>
            </a:r>
            <a:endParaRPr sz="28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335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15" b="1">
                <a:solidFill>
                  <a:srgbClr val="FFFFFF"/>
                </a:solidFill>
                <a:latin typeface="宋体"/>
                <a:cs typeface="宋体"/>
              </a:rPr>
              <a:t>自顶向下</a:t>
            </a:r>
            <a:endParaRPr sz="2800">
              <a:latin typeface="宋体"/>
              <a:cs typeface="宋体"/>
            </a:endParaRPr>
          </a:p>
          <a:p>
            <a:pPr lvl="1">
              <a:lnSpc>
                <a:spcPct val="100000"/>
              </a:lnSpc>
              <a:buClr>
                <a:srgbClr val="A885DF"/>
              </a:buClr>
              <a:buFont typeface="Wingdings"/>
              <a:buChar char=""/>
            </a:pPr>
            <a:endParaRPr sz="2550">
              <a:latin typeface="Times New Roman"/>
              <a:cs typeface="Times New Roman"/>
            </a:endParaRPr>
          </a:p>
          <a:p>
            <a:pPr lvl="1" marL="756285" indent="-287020">
              <a:lnSpc>
                <a:spcPct val="100000"/>
              </a:lnSpc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15" b="1">
                <a:solidFill>
                  <a:srgbClr val="FFFFFF"/>
                </a:solidFill>
                <a:latin typeface="宋体"/>
                <a:cs typeface="宋体"/>
              </a:rPr>
              <a:t>自底向上</a:t>
            </a:r>
            <a:endParaRPr sz="2800">
              <a:latin typeface="宋体"/>
              <a:cs typeface="宋体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A885DF"/>
              </a:buClr>
              <a:buFont typeface="Wingdings"/>
              <a:buChar char=""/>
            </a:pPr>
            <a:endParaRPr sz="2500">
              <a:latin typeface="Times New Roman"/>
              <a:cs typeface="Times New Roman"/>
            </a:endParaRPr>
          </a:p>
          <a:p>
            <a:pPr lvl="1" marL="756285" indent="-287020">
              <a:lnSpc>
                <a:spcPct val="100000"/>
              </a:lnSpc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15" b="1">
                <a:solidFill>
                  <a:srgbClr val="FFFFFF"/>
                </a:solidFill>
                <a:latin typeface="宋体"/>
                <a:cs typeface="宋体"/>
              </a:rPr>
              <a:t>逐步扩张</a:t>
            </a:r>
            <a:endParaRPr sz="2800">
              <a:latin typeface="宋体"/>
              <a:cs typeface="宋体"/>
            </a:endParaRPr>
          </a:p>
          <a:p>
            <a:pPr lvl="1">
              <a:lnSpc>
                <a:spcPct val="100000"/>
              </a:lnSpc>
              <a:buClr>
                <a:srgbClr val="A885DF"/>
              </a:buClr>
              <a:buFont typeface="Wingdings"/>
              <a:buChar char=""/>
            </a:pPr>
            <a:endParaRPr sz="2550">
              <a:latin typeface="Times New Roman"/>
              <a:cs typeface="Times New Roman"/>
            </a:endParaRPr>
          </a:p>
          <a:p>
            <a:pPr algn="just" lvl="1" marL="756285" indent="-287020">
              <a:lnSpc>
                <a:spcPts val="3335"/>
              </a:lnSpc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15" b="1">
                <a:solidFill>
                  <a:srgbClr val="FFFFFF"/>
                </a:solidFill>
                <a:latin typeface="宋体"/>
                <a:cs typeface="宋体"/>
              </a:rPr>
              <a:t>混合策略</a:t>
            </a:r>
            <a:endParaRPr sz="2800">
              <a:latin typeface="宋体"/>
              <a:cs typeface="宋体"/>
            </a:endParaRPr>
          </a:p>
          <a:p>
            <a:pPr algn="just" marL="756285" marR="5080">
              <a:lnSpc>
                <a:spcPct val="86300"/>
              </a:lnSpc>
              <a:spcBef>
                <a:spcPts val="365"/>
              </a:spcBef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将自顶向下和自底向上相结合，用自顶向下策略设计 一个全局概念结构的框架，以它为骨架集成由自底向 上策略中设计的各局部概念结构。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4664" y="283463"/>
            <a:ext cx="4657344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90488" y="344424"/>
            <a:ext cx="871728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97911" y="467944"/>
            <a:ext cx="3951604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数据库设计过程</a:t>
            </a:r>
          </a:p>
        </p:txBody>
      </p:sp>
      <p:sp>
        <p:nvSpPr>
          <p:cNvPr id="5" name="object 5"/>
          <p:cNvSpPr/>
          <p:nvPr/>
        </p:nvSpPr>
        <p:spPr>
          <a:xfrm>
            <a:off x="457200" y="2190750"/>
            <a:ext cx="8229600" cy="3279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583" y="283463"/>
            <a:ext cx="7461504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92568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95222" y="467944"/>
            <a:ext cx="675576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概念结构设计的方法与步骤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481327"/>
            <a:ext cx="2164080" cy="697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61616" y="1524000"/>
            <a:ext cx="643128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9536" y="2252472"/>
            <a:ext cx="505968" cy="426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69847" y="2069592"/>
            <a:ext cx="4395216" cy="6156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89576" y="2112264"/>
            <a:ext cx="563879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9536" y="2764535"/>
            <a:ext cx="505968" cy="426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69847" y="2581655"/>
            <a:ext cx="4395216" cy="6156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89576" y="2624327"/>
            <a:ext cx="563879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0080" y="3124200"/>
            <a:ext cx="643127" cy="6644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81000" y="3880103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0080" y="3675888"/>
            <a:ext cx="5812536" cy="6979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10071" y="3718559"/>
            <a:ext cx="643127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59536" y="4447032"/>
            <a:ext cx="505968" cy="4267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9847" y="4264152"/>
            <a:ext cx="832104" cy="6156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26463" y="4306823"/>
            <a:ext cx="643127" cy="5730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94103" y="4264152"/>
            <a:ext cx="5105400" cy="6156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224015" y="4306823"/>
            <a:ext cx="563880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59536" y="4959096"/>
            <a:ext cx="505968" cy="426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69847" y="4776215"/>
            <a:ext cx="832104" cy="6156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26463" y="4818888"/>
            <a:ext cx="643127" cy="5730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594103" y="4776215"/>
            <a:ext cx="6528816" cy="6156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647431" y="4818888"/>
            <a:ext cx="563879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36244" y="1514369"/>
            <a:ext cx="7346950" cy="3833495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6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常用策略</a:t>
            </a:r>
            <a:endParaRPr sz="32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690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自顶向下地进行需求分析</a:t>
            </a:r>
            <a:endParaRPr sz="28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675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自底向上地设计概念结构</a:t>
            </a:r>
            <a:endParaRPr sz="2800">
              <a:latin typeface="宋体"/>
              <a:cs typeface="宋体"/>
            </a:endParaRPr>
          </a:p>
          <a:p>
            <a:pPr lvl="1">
              <a:lnSpc>
                <a:spcPct val="100000"/>
              </a:lnSpc>
              <a:buClr>
                <a:srgbClr val="A885DF"/>
              </a:buClr>
              <a:buFont typeface="Wingdings"/>
              <a:buChar char=""/>
            </a:pPr>
            <a:endParaRPr sz="28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214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自底向上设计概念结构的步骤</a:t>
            </a:r>
            <a:endParaRPr sz="32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690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第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1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步：抽象数据并设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计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局部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视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图</a:t>
            </a:r>
            <a:endParaRPr sz="28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675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第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2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步：集成局部视图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得到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全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局概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念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结构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5079" y="283463"/>
            <a:ext cx="4096512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910071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局部视图设计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05255" y="1481327"/>
            <a:ext cx="1758695" cy="697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21407" y="1524000"/>
            <a:ext cx="807719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86583" y="1524000"/>
            <a:ext cx="670559" cy="655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14600" y="1524000"/>
            <a:ext cx="795527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67583" y="1481327"/>
            <a:ext cx="2164080" cy="697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89120" y="1524000"/>
            <a:ext cx="630936" cy="655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477511" y="1524000"/>
            <a:ext cx="643127" cy="6553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16736" y="2103120"/>
            <a:ext cx="563880" cy="5821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56488" y="2770632"/>
            <a:ext cx="496824" cy="4206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16736" y="2581655"/>
            <a:ext cx="2615184" cy="6156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56432" y="2624327"/>
            <a:ext cx="563879" cy="5730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16736" y="3127248"/>
            <a:ext cx="563880" cy="5821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56488" y="3794759"/>
            <a:ext cx="496824" cy="4206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16736" y="3605784"/>
            <a:ext cx="2258567" cy="6156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099816" y="3648455"/>
            <a:ext cx="710183" cy="5730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334511" y="3648455"/>
            <a:ext cx="588263" cy="5730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447288" y="3648455"/>
            <a:ext cx="697991" cy="5730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669791" y="3605784"/>
            <a:ext cx="832103" cy="61569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026408" y="3648455"/>
            <a:ext cx="563879" cy="5730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05255" y="4148328"/>
            <a:ext cx="643128" cy="66446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536244" y="1612773"/>
            <a:ext cx="4208780" cy="25634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22300" indent="-609600">
              <a:lnSpc>
                <a:spcPct val="100000"/>
              </a:lnSpc>
              <a:spcBef>
                <a:spcPts val="9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621665" algn="l"/>
                <a:tab pos="622300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设计分</a:t>
            </a:r>
            <a:r>
              <a:rPr dirty="0" sz="3200" spc="-10">
                <a:solidFill>
                  <a:srgbClr val="FFFFFF"/>
                </a:solidFill>
                <a:latin typeface="Garamond"/>
                <a:cs typeface="Garamond"/>
              </a:rPr>
              <a:t>E-R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图的步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骤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:</a:t>
            </a:r>
            <a:endParaRPr sz="3200">
              <a:latin typeface="Garamond"/>
              <a:cs typeface="Garamond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CC00"/>
              </a:buClr>
              <a:buFont typeface="Wingdings"/>
              <a:buChar char=""/>
            </a:pPr>
            <a:endParaRPr sz="4100">
              <a:latin typeface="Times New Roman"/>
              <a:cs typeface="Times New Roman"/>
            </a:endParaRPr>
          </a:p>
          <a:p>
            <a:pPr lvl="1" marL="1003300" indent="-534035">
              <a:lnSpc>
                <a:spcPct val="100000"/>
              </a:lnSpc>
              <a:buClr>
                <a:srgbClr val="A885DF"/>
              </a:buClr>
              <a:buSzPct val="69642"/>
              <a:buFont typeface="Garamond"/>
              <a:buAutoNum type="arabicPeriod"/>
              <a:tabLst>
                <a:tab pos="1003300" algn="l"/>
                <a:tab pos="1003935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选择局部应用</a:t>
            </a:r>
            <a:endParaRPr sz="2800">
              <a:latin typeface="宋体"/>
              <a:cs typeface="宋体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A885DF"/>
              </a:buClr>
              <a:buFont typeface="Garamond"/>
              <a:buAutoNum type="arabicPeriod"/>
            </a:pPr>
            <a:endParaRPr sz="4050">
              <a:latin typeface="Times New Roman"/>
              <a:cs typeface="Times New Roman"/>
            </a:endParaRPr>
          </a:p>
          <a:p>
            <a:pPr lvl="1" marL="1003300" indent="-534035">
              <a:lnSpc>
                <a:spcPct val="100000"/>
              </a:lnSpc>
              <a:buClr>
                <a:srgbClr val="A885DF"/>
              </a:buClr>
              <a:buSzPct val="69642"/>
              <a:buFont typeface="Garamond"/>
              <a:buAutoNum type="arabicPeriod"/>
              <a:tabLst>
                <a:tab pos="1003300" algn="l"/>
                <a:tab pos="1003935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逐一设计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分</a:t>
            </a: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E-R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图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5079" y="283463"/>
            <a:ext cx="4096512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910071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局部视图设计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481327"/>
            <a:ext cx="2974847" cy="697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72383" y="1524000"/>
            <a:ext cx="643128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9536" y="2252472"/>
            <a:ext cx="505968" cy="426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69847" y="2069592"/>
            <a:ext cx="1545336" cy="6156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139695" y="2112264"/>
            <a:ext cx="710183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374392" y="2112264"/>
            <a:ext cx="588263" cy="573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487167" y="2112264"/>
            <a:ext cx="697992" cy="573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09672" y="2069592"/>
            <a:ext cx="5812535" cy="6156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9847" y="2526792"/>
            <a:ext cx="3685032" cy="5852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279391" y="2526792"/>
            <a:ext cx="1188719" cy="5852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992623" y="2526792"/>
            <a:ext cx="1188720" cy="5852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705855" y="2526792"/>
            <a:ext cx="2974848" cy="5852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69847" y="2953511"/>
            <a:ext cx="1191767" cy="5852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786127" y="2953511"/>
            <a:ext cx="7226808" cy="5852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69847" y="3380232"/>
            <a:ext cx="7595616" cy="5852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9847" y="3819144"/>
            <a:ext cx="710184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04544" y="3819144"/>
            <a:ext cx="588263" cy="573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17319" y="3819144"/>
            <a:ext cx="697992" cy="573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39823" y="3776471"/>
            <a:ext cx="1188720" cy="6156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353055" y="3819144"/>
            <a:ext cx="554736" cy="5730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432304" y="3819144"/>
            <a:ext cx="563880" cy="5730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536244" y="1514369"/>
            <a:ext cx="8239125" cy="2833370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6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选择局部应用</a:t>
            </a:r>
            <a:endParaRPr sz="3200">
              <a:latin typeface="宋体"/>
              <a:cs typeface="宋体"/>
            </a:endParaRPr>
          </a:p>
          <a:p>
            <a:pPr lvl="1" marL="756285" marR="5080" indent="-287020">
              <a:lnSpc>
                <a:spcPct val="100099"/>
              </a:lnSpc>
              <a:spcBef>
                <a:spcPts val="690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设计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分</a:t>
            </a: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E-R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图首先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需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要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根据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系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统的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具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体情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况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， 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在多层的数据流图</a:t>
            </a:r>
            <a:r>
              <a:rPr dirty="0" sz="2800" spc="15">
                <a:solidFill>
                  <a:srgbClr val="FFFFFF"/>
                </a:solidFill>
                <a:latin typeface="宋体"/>
                <a:cs typeface="宋体"/>
              </a:rPr>
              <a:t>中</a:t>
            </a:r>
            <a:r>
              <a:rPr dirty="0" sz="2800" spc="-10" b="1">
                <a:solidFill>
                  <a:srgbClr val="FFFFFF"/>
                </a:solidFill>
                <a:latin typeface="宋体"/>
                <a:cs typeface="宋体"/>
              </a:rPr>
              <a:t>选择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一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个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适当层</a:t>
            </a:r>
            <a:r>
              <a:rPr dirty="0" sz="2800" spc="-15" b="1">
                <a:solidFill>
                  <a:srgbClr val="FFFFFF"/>
                </a:solidFill>
                <a:latin typeface="宋体"/>
                <a:cs typeface="宋体"/>
              </a:rPr>
              <a:t>次</a:t>
            </a:r>
            <a:r>
              <a:rPr dirty="0" sz="2800" spc="10" b="1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数据 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流</a:t>
            </a:r>
            <a:r>
              <a:rPr dirty="0" sz="2800" spc="20" b="1">
                <a:solidFill>
                  <a:srgbClr val="FFFFFF"/>
                </a:solidFill>
                <a:latin typeface="宋体"/>
                <a:cs typeface="宋体"/>
              </a:rPr>
              <a:t>图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让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这组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图中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每一部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分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对应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一个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局部应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用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，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然后以这一层次的数据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流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图为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出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发点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设计分 </a:t>
            </a: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E-R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图。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7400" y="283463"/>
            <a:ext cx="3535679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861559" y="344424"/>
            <a:ext cx="1127760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257800" y="344424"/>
            <a:ext cx="917448" cy="886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43728" y="344424"/>
            <a:ext cx="1121664" cy="8869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833871" y="283463"/>
            <a:ext cx="1292352" cy="947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394703" y="344424"/>
            <a:ext cx="871727" cy="8869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90648" y="467944"/>
            <a:ext cx="436181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逐一设计</a:t>
            </a:r>
            <a:r>
              <a:rPr dirty="0"/>
              <a:t>分</a:t>
            </a:r>
            <a:r>
              <a:rPr dirty="0" spc="-5">
                <a:latin typeface="Garamond"/>
                <a:cs typeface="Garamond"/>
              </a:rPr>
              <a:t>E-R</a:t>
            </a:r>
            <a:r>
              <a:rPr dirty="0" spc="-25"/>
              <a:t>图</a:t>
            </a:r>
          </a:p>
        </p:txBody>
      </p:sp>
      <p:sp>
        <p:nvSpPr>
          <p:cNvPr id="9" name="object 9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0080" y="1481327"/>
            <a:ext cx="4191000" cy="697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88535" y="1524000"/>
            <a:ext cx="643127" cy="655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59536" y="2282951"/>
            <a:ext cx="505968" cy="3962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69847" y="2100072"/>
            <a:ext cx="4413504" cy="5852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007864" y="2100072"/>
            <a:ext cx="3675888" cy="5852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69847" y="2526792"/>
            <a:ext cx="2971800" cy="5852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566159" y="2526792"/>
            <a:ext cx="832103" cy="5852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922776" y="2526792"/>
            <a:ext cx="1188720" cy="5852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36008" y="2526792"/>
            <a:ext cx="829056" cy="5852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89576" y="2526792"/>
            <a:ext cx="3675887" cy="5852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69847" y="2923032"/>
            <a:ext cx="3685032" cy="6156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279391" y="2923032"/>
            <a:ext cx="832103" cy="6156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636008" y="2923032"/>
            <a:ext cx="1185672" cy="61569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46191" y="2923032"/>
            <a:ext cx="832103" cy="6156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702808" y="2923032"/>
            <a:ext cx="829056" cy="6156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056376" y="2965704"/>
            <a:ext cx="563879" cy="5730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69847" y="3468623"/>
            <a:ext cx="563879" cy="58216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536244" y="1479751"/>
            <a:ext cx="7909559" cy="2013585"/>
          </a:xfrm>
          <a:prstGeom prst="rect">
            <a:avLst/>
          </a:prstGeom>
        </p:spPr>
        <p:txBody>
          <a:bodyPr wrap="square" lIns="0" tIns="144780" rIns="0" bIns="0" rtlCol="0" vert="horz">
            <a:spAutoFit/>
          </a:bodyPr>
          <a:lstStyle/>
          <a:p>
            <a:pPr algn="just" marL="356870" indent="-344805">
              <a:lnSpc>
                <a:spcPct val="100000"/>
              </a:lnSpc>
              <a:spcBef>
                <a:spcPts val="114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如何区分实体和属性</a:t>
            </a:r>
            <a:endParaRPr sz="3200">
              <a:latin typeface="宋体"/>
              <a:cs typeface="宋体"/>
            </a:endParaRPr>
          </a:p>
          <a:p>
            <a:pPr algn="just" lvl="1" marL="756285" marR="5080" indent="-287020">
              <a:lnSpc>
                <a:spcPct val="96500"/>
              </a:lnSpc>
              <a:spcBef>
                <a:spcPts val="1045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10" b="1">
                <a:solidFill>
                  <a:srgbClr val="FFFFFF"/>
                </a:solidFill>
                <a:latin typeface="宋体"/>
                <a:cs typeface="宋体"/>
              </a:rPr>
              <a:t>实体与属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性是相</a:t>
            </a:r>
            <a:r>
              <a:rPr dirty="0" sz="2800" spc="5" b="1">
                <a:solidFill>
                  <a:srgbClr val="FFFFFF"/>
                </a:solidFill>
                <a:latin typeface="宋体"/>
                <a:cs typeface="宋体"/>
              </a:rPr>
              <a:t>对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而言</a:t>
            </a:r>
            <a:r>
              <a:rPr dirty="0" sz="2800" spc="10" b="1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同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一事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物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，在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一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种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应用环境中作</a:t>
            </a:r>
            <a:r>
              <a:rPr dirty="0" sz="2800" spc="15">
                <a:solidFill>
                  <a:srgbClr val="FFFFFF"/>
                </a:solidFill>
                <a:latin typeface="宋体"/>
                <a:cs typeface="宋体"/>
              </a:rPr>
              <a:t>为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“属性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”，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在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另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一种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应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用环境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中就有可能必须作</a:t>
            </a:r>
            <a:r>
              <a:rPr dirty="0" sz="2800" spc="15">
                <a:solidFill>
                  <a:srgbClr val="FFFFFF"/>
                </a:solidFill>
                <a:latin typeface="宋体"/>
                <a:cs typeface="宋体"/>
              </a:rPr>
              <a:t>为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“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实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体”。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7400" y="283463"/>
            <a:ext cx="3535679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861559" y="344424"/>
            <a:ext cx="1127760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257800" y="344424"/>
            <a:ext cx="917448" cy="886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43728" y="344424"/>
            <a:ext cx="1121664" cy="8869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833871" y="283463"/>
            <a:ext cx="1292352" cy="947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394703" y="344424"/>
            <a:ext cx="871727" cy="8869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90648" y="467944"/>
            <a:ext cx="436181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逐一设计</a:t>
            </a:r>
            <a:r>
              <a:rPr dirty="0"/>
              <a:t>分</a:t>
            </a:r>
            <a:r>
              <a:rPr dirty="0" spc="-5">
                <a:latin typeface="Garamond"/>
                <a:cs typeface="Garamond"/>
              </a:rPr>
              <a:t>E-R</a:t>
            </a:r>
            <a:r>
              <a:rPr dirty="0" spc="-25"/>
              <a:t>图</a:t>
            </a:r>
          </a:p>
        </p:txBody>
      </p:sp>
      <p:sp>
        <p:nvSpPr>
          <p:cNvPr id="9" name="object 9"/>
          <p:cNvSpPr/>
          <p:nvPr/>
        </p:nvSpPr>
        <p:spPr>
          <a:xfrm>
            <a:off x="402336" y="1679448"/>
            <a:ext cx="505968" cy="4267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0559" y="1496567"/>
            <a:ext cx="1914143" cy="6156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109216" y="1539239"/>
            <a:ext cx="563880" cy="573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77824" y="2200655"/>
            <a:ext cx="438912" cy="3444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00327" y="2045207"/>
            <a:ext cx="7424928" cy="5059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00327" y="2383535"/>
            <a:ext cx="5900928" cy="5334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586728" y="2417064"/>
            <a:ext cx="490727" cy="4998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77824" y="3005327"/>
            <a:ext cx="438912" cy="3444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00327" y="2849879"/>
            <a:ext cx="7424928" cy="5059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00327" y="3188207"/>
            <a:ext cx="1024128" cy="5334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709927" y="3221735"/>
            <a:ext cx="490727" cy="4998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70559" y="3651503"/>
            <a:ext cx="563879" cy="5821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02336" y="4312920"/>
            <a:ext cx="505968" cy="4267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70559" y="4130040"/>
            <a:ext cx="7595616" cy="6156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90688" y="4172711"/>
            <a:ext cx="563879" cy="573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02336" y="4824984"/>
            <a:ext cx="505968" cy="4267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70559" y="4642103"/>
            <a:ext cx="1901952" cy="6156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097023" y="4684776"/>
            <a:ext cx="710184" cy="5730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331720" y="4684776"/>
            <a:ext cx="588263" cy="5730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444495" y="4684776"/>
            <a:ext cx="697992" cy="5730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667000" y="4642103"/>
            <a:ext cx="6166104" cy="6156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70559" y="5068823"/>
            <a:ext cx="6175247" cy="61569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370320" y="5111496"/>
            <a:ext cx="563879" cy="573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536244" y="1492980"/>
            <a:ext cx="8061959" cy="4147185"/>
          </a:xfrm>
          <a:prstGeom prst="rect">
            <a:avLst/>
          </a:prstGeom>
        </p:spPr>
        <p:txBody>
          <a:bodyPr wrap="square" lIns="0" tIns="133350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50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 spc="15" b="1">
                <a:solidFill>
                  <a:srgbClr val="FFFFFF"/>
                </a:solidFill>
                <a:latin typeface="宋体"/>
                <a:cs typeface="宋体"/>
              </a:rPr>
              <a:t>一般原则</a:t>
            </a:r>
            <a:endParaRPr sz="2800">
              <a:latin typeface="宋体"/>
              <a:cs typeface="宋体"/>
            </a:endParaRPr>
          </a:p>
          <a:p>
            <a:pPr lvl="1" marL="756285" indent="-287020">
              <a:lnSpc>
                <a:spcPts val="2770"/>
              </a:lnSpc>
              <a:spcBef>
                <a:spcPts val="810"/>
              </a:spcBef>
              <a:buClr>
                <a:srgbClr val="A885DF"/>
              </a:buClr>
              <a:buSzPct val="68750"/>
              <a:buFont typeface="Wingdings"/>
              <a:buChar char=""/>
              <a:tabLst>
                <a:tab pos="756920" algn="l"/>
              </a:tabLst>
            </a:pP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属性不能再具有需要描述的性质。即属性必须是不可</a:t>
            </a:r>
            <a:endParaRPr sz="2400">
              <a:latin typeface="宋体"/>
              <a:cs typeface="宋体"/>
            </a:endParaRPr>
          </a:p>
          <a:p>
            <a:pPr marL="756285">
              <a:lnSpc>
                <a:spcPts val="2770"/>
              </a:lnSpc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分的数据项，不能再由另一些属性组成。</a:t>
            </a:r>
            <a:endParaRPr sz="2400">
              <a:latin typeface="宋体"/>
              <a:cs typeface="宋体"/>
            </a:endParaRPr>
          </a:p>
          <a:p>
            <a:pPr lvl="1" marL="756285" marR="287020" indent="-287020">
              <a:lnSpc>
                <a:spcPts val="2660"/>
              </a:lnSpc>
              <a:spcBef>
                <a:spcPts val="1065"/>
              </a:spcBef>
              <a:buClr>
                <a:srgbClr val="A885DF"/>
              </a:buClr>
              <a:buSzPct val="68750"/>
              <a:buFont typeface="Wingdings"/>
              <a:buChar char=""/>
              <a:tabLst>
                <a:tab pos="756920" algn="l"/>
              </a:tabLst>
            </a:pP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属性不能与其他实体具有联系。联系只发生在实体之 间。</a:t>
            </a:r>
            <a:endParaRPr sz="2400">
              <a:latin typeface="宋体"/>
              <a:cs typeface="宋体"/>
            </a:endParaRPr>
          </a:p>
          <a:p>
            <a:pPr lvl="1">
              <a:lnSpc>
                <a:spcPct val="100000"/>
              </a:lnSpc>
              <a:buClr>
                <a:srgbClr val="A885DF"/>
              </a:buClr>
              <a:buFont typeface="Wingdings"/>
              <a:buChar char=""/>
            </a:pPr>
            <a:endParaRPr sz="24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1885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符合上述两条特性的事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物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一般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作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为属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性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对待。</a:t>
            </a:r>
            <a:endParaRPr sz="2800">
              <a:latin typeface="宋体"/>
              <a:cs typeface="宋体"/>
            </a:endParaRPr>
          </a:p>
          <a:p>
            <a:pPr marL="356870" marR="5080" indent="-344805">
              <a:lnSpc>
                <a:spcPct val="100000"/>
              </a:lnSpc>
              <a:spcBef>
                <a:spcPts val="675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为了简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化</a:t>
            </a: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E</a:t>
            </a: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-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R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图的处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置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，现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实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世界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中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的事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物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凡能够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作为属性对待的，应尽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量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作为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属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性。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5495" y="283463"/>
            <a:ext cx="3535679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29655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58998" y="467944"/>
            <a:ext cx="282956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视图的集成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481327"/>
            <a:ext cx="1758695" cy="697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56232" y="1524000"/>
            <a:ext cx="807719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21407" y="1524000"/>
            <a:ext cx="670559" cy="655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49423" y="1524000"/>
            <a:ext cx="795527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502407" y="1481327"/>
            <a:ext cx="2974847" cy="697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34711" y="1524000"/>
            <a:ext cx="807720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199888" y="1524000"/>
            <a:ext cx="670560" cy="655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327903" y="1524000"/>
            <a:ext cx="795527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580888" y="1481327"/>
            <a:ext cx="947928" cy="6979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86271" y="1524000"/>
            <a:ext cx="643127" cy="6553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59536" y="2252472"/>
            <a:ext cx="505968" cy="4267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69847" y="2069592"/>
            <a:ext cx="4041648" cy="6156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36008" y="2112264"/>
            <a:ext cx="563879" cy="5730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35024" y="2746248"/>
            <a:ext cx="438912" cy="3718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99616" y="2590800"/>
            <a:ext cx="4681728" cy="5334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766815" y="2624327"/>
            <a:ext cx="490727" cy="4998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35024" y="3185160"/>
            <a:ext cx="438912" cy="3718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99616" y="3029711"/>
            <a:ext cx="4072128" cy="5334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157215" y="3063239"/>
            <a:ext cx="490727" cy="4998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40080" y="3489959"/>
            <a:ext cx="643127" cy="66446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40080" y="4075176"/>
            <a:ext cx="643127" cy="66446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335024" y="4794503"/>
            <a:ext cx="438912" cy="3718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499616" y="4639055"/>
            <a:ext cx="1328928" cy="5334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414016" y="4672584"/>
            <a:ext cx="615695" cy="49987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615183" y="4672584"/>
            <a:ext cx="509016" cy="49987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709672" y="4672584"/>
            <a:ext cx="606551" cy="49987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901695" y="4639055"/>
            <a:ext cx="5291328" cy="5334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778495" y="4672584"/>
            <a:ext cx="490727" cy="4998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69847" y="5102352"/>
            <a:ext cx="563879" cy="58216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59536" y="5763767"/>
            <a:ext cx="505968" cy="4267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69847" y="5580888"/>
            <a:ext cx="1545336" cy="61569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139695" y="5623559"/>
            <a:ext cx="710183" cy="57302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374392" y="5623559"/>
            <a:ext cx="588263" cy="57302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487167" y="5623559"/>
            <a:ext cx="697992" cy="57302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709672" y="5580888"/>
            <a:ext cx="5812535" cy="61569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69847" y="6007608"/>
            <a:ext cx="1545336" cy="61569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139695" y="6050279"/>
            <a:ext cx="710183" cy="57302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374392" y="6050279"/>
            <a:ext cx="588263" cy="57302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487167" y="6050279"/>
            <a:ext cx="697992" cy="57302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709672" y="6007608"/>
            <a:ext cx="1901952" cy="61569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136135" y="6050279"/>
            <a:ext cx="563879" cy="5730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536244" y="1514369"/>
            <a:ext cx="5718175" cy="2005330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6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合并分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E-R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图，生成初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步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E-R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图</a:t>
            </a:r>
            <a:endParaRPr sz="32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690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各分Ｅ－Ｒ图存在冲突</a:t>
            </a:r>
            <a:endParaRPr sz="2800">
              <a:latin typeface="宋体"/>
              <a:cs typeface="宋体"/>
            </a:endParaRPr>
          </a:p>
          <a:p>
            <a:pPr lvl="2" marL="1155700" indent="-229235">
              <a:lnSpc>
                <a:spcPct val="100000"/>
              </a:lnSpc>
              <a:spcBef>
                <a:spcPts val="595"/>
              </a:spcBef>
              <a:buClr>
                <a:srgbClr val="E4E4FF"/>
              </a:buClr>
              <a:buSzPct val="68750"/>
              <a:buFont typeface="Wingdings"/>
              <a:buChar char=""/>
              <a:tabLst>
                <a:tab pos="1156335" algn="l"/>
              </a:tabLst>
            </a:pP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各个局部应用所面向的问题不同</a:t>
            </a:r>
            <a:endParaRPr sz="2400">
              <a:latin typeface="宋体"/>
              <a:cs typeface="宋体"/>
            </a:endParaRPr>
          </a:p>
          <a:p>
            <a:pPr lvl="2" marL="1155700" indent="-229235">
              <a:lnSpc>
                <a:spcPct val="100000"/>
              </a:lnSpc>
              <a:spcBef>
                <a:spcPts val="575"/>
              </a:spcBef>
              <a:buClr>
                <a:srgbClr val="E4E4FF"/>
              </a:buClr>
              <a:buSzPct val="68750"/>
              <a:buFont typeface="Wingdings"/>
              <a:buChar char=""/>
              <a:tabLst>
                <a:tab pos="1156335" algn="l"/>
              </a:tabLst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由不同的设计人员进行设计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93444" y="4738192"/>
            <a:ext cx="7289165" cy="1841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98500" indent="-229235">
              <a:lnSpc>
                <a:spcPct val="100000"/>
              </a:lnSpc>
              <a:spcBef>
                <a:spcPts val="100"/>
              </a:spcBef>
              <a:buClr>
                <a:srgbClr val="E4E4FF"/>
              </a:buClr>
              <a:buSzPct val="68750"/>
              <a:buFont typeface="Wingdings"/>
              <a:buChar char=""/>
              <a:tabLst>
                <a:tab pos="699135" algn="l"/>
              </a:tabLst>
            </a:pP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各个分</a:t>
            </a:r>
            <a:r>
              <a:rPr dirty="0" sz="2400">
                <a:solidFill>
                  <a:srgbClr val="FFFFFF"/>
                </a:solidFill>
                <a:latin typeface="Garamond"/>
                <a:cs typeface="Garamond"/>
              </a:rPr>
              <a:t>E-R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图之间必定会存在许多不一致的地方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L="299085" marR="5080" indent="-287020">
              <a:lnSpc>
                <a:spcPct val="100000"/>
              </a:lnSpc>
              <a:spcBef>
                <a:spcPts val="1585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2997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合并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分</a:t>
            </a:r>
            <a:r>
              <a:rPr dirty="0" sz="2800" spc="10">
                <a:solidFill>
                  <a:srgbClr val="FFFFFF"/>
                </a:solidFill>
                <a:latin typeface="Garamond"/>
                <a:cs typeface="Garamond"/>
              </a:rPr>
              <a:t>E</a:t>
            </a:r>
            <a:r>
              <a:rPr dirty="0" sz="2800" spc="10">
                <a:solidFill>
                  <a:srgbClr val="FFFFFF"/>
                </a:solidFill>
                <a:latin typeface="Garamond"/>
                <a:cs typeface="Garamond"/>
              </a:rPr>
              <a:t>-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R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图的主要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工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作与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关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键所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在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：合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理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消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除各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分</a:t>
            </a: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E-R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图的冲突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038600" y="3657600"/>
            <a:ext cx="647700" cy="1079500"/>
          </a:xfrm>
          <a:custGeom>
            <a:avLst/>
            <a:gdLst/>
            <a:ahLst/>
            <a:cxnLst/>
            <a:rect l="l" t="t" r="r" b="b"/>
            <a:pathLst>
              <a:path w="647700" h="1079500">
                <a:moveTo>
                  <a:pt x="647700" y="761364"/>
                </a:moveTo>
                <a:lnTo>
                  <a:pt x="0" y="761364"/>
                </a:lnTo>
                <a:lnTo>
                  <a:pt x="323850" y="1079500"/>
                </a:lnTo>
                <a:lnTo>
                  <a:pt x="647700" y="761364"/>
                </a:lnTo>
                <a:close/>
              </a:path>
              <a:path w="647700" h="1079500">
                <a:moveTo>
                  <a:pt x="177800" y="0"/>
                </a:moveTo>
                <a:lnTo>
                  <a:pt x="177800" y="761364"/>
                </a:lnTo>
                <a:lnTo>
                  <a:pt x="469900" y="761364"/>
                </a:lnTo>
                <a:lnTo>
                  <a:pt x="469900" y="143510"/>
                </a:lnTo>
                <a:lnTo>
                  <a:pt x="323850" y="143510"/>
                </a:lnTo>
                <a:lnTo>
                  <a:pt x="177800" y="0"/>
                </a:lnTo>
                <a:close/>
              </a:path>
              <a:path w="647700" h="1079500">
                <a:moveTo>
                  <a:pt x="469900" y="0"/>
                </a:moveTo>
                <a:lnTo>
                  <a:pt x="323850" y="143510"/>
                </a:lnTo>
                <a:lnTo>
                  <a:pt x="469900" y="143510"/>
                </a:lnTo>
                <a:lnTo>
                  <a:pt x="469900" y="0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038600" y="3657600"/>
            <a:ext cx="647700" cy="1079500"/>
          </a:xfrm>
          <a:custGeom>
            <a:avLst/>
            <a:gdLst/>
            <a:ahLst/>
            <a:cxnLst/>
            <a:rect l="l" t="t" r="r" b="b"/>
            <a:pathLst>
              <a:path w="647700" h="1079500">
                <a:moveTo>
                  <a:pt x="469900" y="0"/>
                </a:moveTo>
                <a:lnTo>
                  <a:pt x="469900" y="761364"/>
                </a:lnTo>
                <a:lnTo>
                  <a:pt x="647700" y="761364"/>
                </a:lnTo>
                <a:lnTo>
                  <a:pt x="323850" y="1079500"/>
                </a:lnTo>
                <a:lnTo>
                  <a:pt x="0" y="761364"/>
                </a:lnTo>
                <a:lnTo>
                  <a:pt x="177800" y="761364"/>
                </a:lnTo>
                <a:lnTo>
                  <a:pt x="177800" y="0"/>
                </a:lnTo>
                <a:lnTo>
                  <a:pt x="323850" y="143510"/>
                </a:lnTo>
                <a:lnTo>
                  <a:pt x="46990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5495" y="283463"/>
            <a:ext cx="3535679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29655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58998" y="467944"/>
            <a:ext cx="282956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视图的集成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481327"/>
            <a:ext cx="2569464" cy="697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67000" y="1524000"/>
            <a:ext cx="643127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69847" y="2103120"/>
            <a:ext cx="563879" cy="5821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59536" y="2764535"/>
            <a:ext cx="505968" cy="4267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69847" y="2581655"/>
            <a:ext cx="1901952" cy="6156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96311" y="2624327"/>
            <a:ext cx="563880" cy="573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69847" y="3127248"/>
            <a:ext cx="563879" cy="5821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9536" y="3788664"/>
            <a:ext cx="505968" cy="4267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9847" y="3605784"/>
            <a:ext cx="1901952" cy="6156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96311" y="3648455"/>
            <a:ext cx="563880" cy="573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9847" y="4151376"/>
            <a:ext cx="563879" cy="5821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59536" y="4812791"/>
            <a:ext cx="505968" cy="4267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69847" y="4629911"/>
            <a:ext cx="1901952" cy="6156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496311" y="4672584"/>
            <a:ext cx="563880" cy="5730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40080" y="5172455"/>
            <a:ext cx="643127" cy="6644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36244" y="1612773"/>
            <a:ext cx="2397125" cy="35883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冲突的种类</a:t>
            </a:r>
            <a:endParaRPr sz="32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CC00"/>
              </a:buClr>
              <a:buFont typeface="Wingdings"/>
              <a:buChar char=""/>
            </a:pPr>
            <a:endParaRPr sz="4100">
              <a:latin typeface="Times New Roman"/>
              <a:cs typeface="Times New Roman"/>
            </a:endParaRPr>
          </a:p>
          <a:p>
            <a:pPr lvl="1" marL="756285" indent="-287020">
              <a:lnSpc>
                <a:spcPct val="100000"/>
              </a:lnSpc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属性冲突</a:t>
            </a:r>
            <a:endParaRPr sz="2800">
              <a:latin typeface="宋体"/>
              <a:cs typeface="宋体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A885DF"/>
              </a:buClr>
              <a:buFont typeface="Wingdings"/>
              <a:buChar char=""/>
            </a:pPr>
            <a:endParaRPr sz="4050">
              <a:latin typeface="Times New Roman"/>
              <a:cs typeface="Times New Roman"/>
            </a:endParaRPr>
          </a:p>
          <a:p>
            <a:pPr lvl="1" marL="756285" indent="-287020">
              <a:lnSpc>
                <a:spcPct val="100000"/>
              </a:lnSpc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命名冲突</a:t>
            </a:r>
            <a:endParaRPr sz="2800">
              <a:latin typeface="宋体"/>
              <a:cs typeface="宋体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A885DF"/>
              </a:buClr>
              <a:buFont typeface="Wingdings"/>
              <a:buChar char=""/>
            </a:pPr>
            <a:endParaRPr sz="4050">
              <a:latin typeface="Times New Roman"/>
              <a:cs typeface="Times New Roman"/>
            </a:endParaRPr>
          </a:p>
          <a:p>
            <a:pPr lvl="1" marL="756285" indent="-287020">
              <a:lnSpc>
                <a:spcPct val="100000"/>
              </a:lnSpc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结构冲突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5495" y="283463"/>
            <a:ext cx="3535679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29655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58998" y="467944"/>
            <a:ext cx="282956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视图的集成</a:t>
            </a:r>
          </a:p>
        </p:txBody>
      </p:sp>
      <p:sp>
        <p:nvSpPr>
          <p:cNvPr id="5" name="object 5"/>
          <p:cNvSpPr/>
          <p:nvPr/>
        </p:nvSpPr>
        <p:spPr>
          <a:xfrm>
            <a:off x="420623" y="1606296"/>
            <a:ext cx="438912" cy="365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1040" y="1450847"/>
            <a:ext cx="1030223" cy="5273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16736" y="1484375"/>
            <a:ext cx="490727" cy="493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01040" y="1764792"/>
            <a:ext cx="2852928" cy="5059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39439" y="1764792"/>
            <a:ext cx="1953767" cy="5059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678679" y="1764792"/>
            <a:ext cx="4072128" cy="5059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01040" y="2036064"/>
            <a:ext cx="1024128" cy="527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10639" y="2036064"/>
            <a:ext cx="1953768" cy="527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49879" y="2036064"/>
            <a:ext cx="4681728" cy="5273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17080" y="2069592"/>
            <a:ext cx="481583" cy="4937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184135" y="2069592"/>
            <a:ext cx="490727" cy="493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01040" y="2435351"/>
            <a:ext cx="490728" cy="493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20623" y="2944367"/>
            <a:ext cx="438912" cy="3444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01040" y="2788920"/>
            <a:ext cx="8034528" cy="5059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01040" y="3081527"/>
            <a:ext cx="2852928" cy="50596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139439" y="3081527"/>
            <a:ext cx="5632704" cy="5059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01040" y="3374135"/>
            <a:ext cx="1953768" cy="5059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240279" y="3374135"/>
            <a:ext cx="6510528" cy="5059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01040" y="3645408"/>
            <a:ext cx="2852928" cy="5273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139439" y="3678935"/>
            <a:ext cx="490727" cy="493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01040" y="4044696"/>
            <a:ext cx="490728" cy="493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20623" y="4553711"/>
            <a:ext cx="438912" cy="3444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01040" y="4398264"/>
            <a:ext cx="8034528" cy="50596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01040" y="4669535"/>
            <a:ext cx="2852928" cy="52730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139439" y="4669535"/>
            <a:ext cx="4712208" cy="52730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437119" y="4669535"/>
            <a:ext cx="719327" cy="52730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741919" y="4703064"/>
            <a:ext cx="490727" cy="493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01040" y="5068823"/>
            <a:ext cx="490728" cy="493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20623" y="5556503"/>
            <a:ext cx="438912" cy="3657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01040" y="5401055"/>
            <a:ext cx="4099560" cy="52730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386071" y="5434584"/>
            <a:ext cx="630936" cy="49377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602479" y="5434584"/>
            <a:ext cx="515112" cy="49377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703064" y="5434584"/>
            <a:ext cx="627888" cy="49377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916423" y="5401055"/>
            <a:ext cx="1947672" cy="52730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449567" y="5434584"/>
            <a:ext cx="630936" cy="49377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665976" y="5434584"/>
            <a:ext cx="515112" cy="49377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766559" y="5434584"/>
            <a:ext cx="627888" cy="49377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979919" y="5401055"/>
            <a:ext cx="719327" cy="52730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284719" y="5401055"/>
            <a:ext cx="719327" cy="52730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589519" y="5434584"/>
            <a:ext cx="478535" cy="4937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653528" y="5434584"/>
            <a:ext cx="490727" cy="4937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01040" y="5800344"/>
            <a:ext cx="490728" cy="4937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536244" y="1548765"/>
            <a:ext cx="8024495" cy="434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6870" indent="-344805">
              <a:lnSpc>
                <a:spcPts val="2675"/>
              </a:lnSpc>
              <a:spcBef>
                <a:spcPts val="10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400" spc="10" b="1">
                <a:solidFill>
                  <a:srgbClr val="FFFFFF"/>
                </a:solidFill>
                <a:latin typeface="宋体"/>
                <a:cs typeface="宋体"/>
              </a:rPr>
              <a:t>冗余</a:t>
            </a:r>
            <a:endParaRPr sz="2400">
              <a:latin typeface="宋体"/>
              <a:cs typeface="宋体"/>
            </a:endParaRPr>
          </a:p>
          <a:p>
            <a:pPr marL="356870" marR="22860">
              <a:lnSpc>
                <a:spcPct val="74300"/>
              </a:lnSpc>
              <a:spcBef>
                <a:spcPts val="535"/>
              </a:spcBef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冗余包括两方面</a:t>
            </a:r>
            <a:r>
              <a:rPr dirty="0" sz="2400" spc="5">
                <a:solidFill>
                  <a:srgbClr val="FFFFFF"/>
                </a:solidFill>
                <a:latin typeface="宋体"/>
                <a:cs typeface="宋体"/>
              </a:rPr>
              <a:t>：</a:t>
            </a:r>
            <a:r>
              <a:rPr dirty="0" sz="2400" spc="10" b="1">
                <a:solidFill>
                  <a:srgbClr val="FFFFFF"/>
                </a:solidFill>
                <a:latin typeface="宋体"/>
                <a:cs typeface="宋体"/>
              </a:rPr>
              <a:t>冗余的数</a:t>
            </a:r>
            <a:r>
              <a:rPr dirty="0" sz="2400" spc="15" b="1">
                <a:solidFill>
                  <a:srgbClr val="FFFFFF"/>
                </a:solidFill>
                <a:latin typeface="宋体"/>
                <a:cs typeface="宋体"/>
              </a:rPr>
              <a:t>据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是指可由基本数据导出的数 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据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400" spc="10" b="1">
                <a:solidFill>
                  <a:srgbClr val="FFFFFF"/>
                </a:solidFill>
                <a:latin typeface="宋体"/>
                <a:cs typeface="宋体"/>
              </a:rPr>
              <a:t>冗余的联</a:t>
            </a:r>
            <a:r>
              <a:rPr dirty="0" sz="2400" spc="15" b="1">
                <a:solidFill>
                  <a:srgbClr val="FFFFFF"/>
                </a:solidFill>
                <a:latin typeface="宋体"/>
                <a:cs typeface="宋体"/>
              </a:rPr>
              <a:t>系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是指可由其他联系导出的联系。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algn="just" marL="356870" marR="5080" indent="-344805">
              <a:lnSpc>
                <a:spcPct val="78100"/>
              </a:lnSpc>
              <a:buClr>
                <a:srgbClr val="FFCC00"/>
              </a:buClr>
              <a:buSzPct val="68750"/>
              <a:buFont typeface="Wingdings"/>
              <a:buChar char=""/>
              <a:tabLst>
                <a:tab pos="357505" algn="l"/>
              </a:tabLst>
            </a:pP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冗余数据和冗余联系容易破坏数据库的完整性，给数据库 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维护增加困难，</a:t>
            </a:r>
            <a:r>
              <a:rPr dirty="0" sz="2400" spc="5">
                <a:solidFill>
                  <a:srgbClr val="FFFFFF"/>
                </a:solidFill>
                <a:latin typeface="宋体"/>
                <a:cs typeface="宋体"/>
              </a:rPr>
              <a:t>但</a:t>
            </a:r>
            <a:r>
              <a:rPr dirty="0" sz="2400" spc="10" b="1">
                <a:solidFill>
                  <a:srgbClr val="FFFFFF"/>
                </a:solidFill>
                <a:latin typeface="宋体"/>
                <a:cs typeface="宋体"/>
              </a:rPr>
              <a:t>并不是所有的冗</a:t>
            </a:r>
            <a:r>
              <a:rPr dirty="0" sz="2400" spc="-10" b="1">
                <a:solidFill>
                  <a:srgbClr val="FFFFFF"/>
                </a:solidFill>
                <a:latin typeface="宋体"/>
                <a:cs typeface="宋体"/>
              </a:rPr>
              <a:t>余</a:t>
            </a:r>
            <a:r>
              <a:rPr dirty="0" sz="2400" spc="10" b="1">
                <a:solidFill>
                  <a:srgbClr val="FFFFFF"/>
                </a:solidFill>
                <a:latin typeface="宋体"/>
                <a:cs typeface="宋体"/>
              </a:rPr>
              <a:t>数</a:t>
            </a:r>
            <a:r>
              <a:rPr dirty="0" sz="2400" spc="-10" b="1">
                <a:solidFill>
                  <a:srgbClr val="FFFFFF"/>
                </a:solidFill>
                <a:latin typeface="宋体"/>
                <a:cs typeface="宋体"/>
              </a:rPr>
              <a:t>据</a:t>
            </a:r>
            <a:r>
              <a:rPr dirty="0" sz="2400" spc="10" b="1">
                <a:solidFill>
                  <a:srgbClr val="FFFFFF"/>
                </a:solidFill>
                <a:latin typeface="宋体"/>
                <a:cs typeface="宋体"/>
              </a:rPr>
              <a:t>与</a:t>
            </a:r>
            <a:r>
              <a:rPr dirty="0" sz="2400" spc="-10" b="1">
                <a:solidFill>
                  <a:srgbClr val="FFFFFF"/>
                </a:solidFill>
                <a:latin typeface="宋体"/>
                <a:cs typeface="宋体"/>
              </a:rPr>
              <a:t>冗</a:t>
            </a:r>
            <a:r>
              <a:rPr dirty="0" sz="2400" spc="10" b="1">
                <a:solidFill>
                  <a:srgbClr val="FFFFFF"/>
                </a:solidFill>
                <a:latin typeface="宋体"/>
                <a:cs typeface="宋体"/>
              </a:rPr>
              <a:t>余</a:t>
            </a:r>
            <a:r>
              <a:rPr dirty="0" sz="2400" spc="-10" b="1">
                <a:solidFill>
                  <a:srgbClr val="FFFFFF"/>
                </a:solidFill>
                <a:latin typeface="宋体"/>
                <a:cs typeface="宋体"/>
              </a:rPr>
              <a:t>联</a:t>
            </a:r>
            <a:r>
              <a:rPr dirty="0" sz="2400" spc="10" b="1">
                <a:solidFill>
                  <a:srgbClr val="FFFFFF"/>
                </a:solidFill>
                <a:latin typeface="宋体"/>
                <a:cs typeface="宋体"/>
              </a:rPr>
              <a:t>系</a:t>
            </a:r>
            <a:r>
              <a:rPr dirty="0" sz="2400" spc="-10" b="1">
                <a:solidFill>
                  <a:srgbClr val="FFFFFF"/>
                </a:solidFill>
                <a:latin typeface="宋体"/>
                <a:cs typeface="宋体"/>
              </a:rPr>
              <a:t>都必 </a:t>
            </a:r>
            <a:r>
              <a:rPr dirty="0" sz="2400" spc="10" b="1">
                <a:solidFill>
                  <a:srgbClr val="FFFFFF"/>
                </a:solidFill>
                <a:latin typeface="宋体"/>
                <a:cs typeface="宋体"/>
              </a:rPr>
              <a:t>须加以消</a:t>
            </a:r>
            <a:r>
              <a:rPr dirty="0" sz="2400" spc="15" b="1">
                <a:solidFill>
                  <a:srgbClr val="FFFFFF"/>
                </a:solidFill>
                <a:latin typeface="宋体"/>
                <a:cs typeface="宋体"/>
              </a:rPr>
              <a:t>除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，有时为了提高某些应用的效率，不得不以冗 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余信息作为代价。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  <a:buClr>
                <a:srgbClr val="FFCC00"/>
              </a:buClr>
              <a:buFont typeface="Wingdings"/>
              <a:buChar char=""/>
            </a:pPr>
            <a:endParaRPr sz="3300">
              <a:latin typeface="Times New Roman"/>
              <a:cs typeface="Times New Roman"/>
            </a:endParaRPr>
          </a:p>
          <a:p>
            <a:pPr algn="just" marL="356870" marR="39370" indent="-344805">
              <a:lnSpc>
                <a:spcPct val="74200"/>
              </a:lnSpc>
              <a:buClr>
                <a:srgbClr val="FFCC00"/>
              </a:buClr>
              <a:buSzPct val="68750"/>
              <a:buFont typeface="Wingdings"/>
              <a:buChar char=""/>
              <a:tabLst>
                <a:tab pos="357505" algn="l"/>
              </a:tabLst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设计数据库概念结构时，哪些冗余信息必须消除，哪些冗 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余信息允许存在</a:t>
            </a:r>
            <a:r>
              <a:rPr dirty="0" sz="2400" spc="5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400" spc="10" b="1">
                <a:solidFill>
                  <a:srgbClr val="FFFFFF"/>
                </a:solidFill>
                <a:latin typeface="宋体"/>
                <a:cs typeface="宋体"/>
              </a:rPr>
              <a:t>需要根据用户的</a:t>
            </a:r>
            <a:r>
              <a:rPr dirty="0" sz="2400" spc="-15" b="1">
                <a:solidFill>
                  <a:srgbClr val="FFFFFF"/>
                </a:solidFill>
                <a:latin typeface="宋体"/>
                <a:cs typeface="宋体"/>
              </a:rPr>
              <a:t>整</a:t>
            </a:r>
            <a:r>
              <a:rPr dirty="0" sz="2400" spc="10" b="1">
                <a:solidFill>
                  <a:srgbClr val="FFFFFF"/>
                </a:solidFill>
                <a:latin typeface="宋体"/>
                <a:cs typeface="宋体"/>
              </a:rPr>
              <a:t>体</a:t>
            </a:r>
            <a:r>
              <a:rPr dirty="0" sz="2400" spc="-15" b="1">
                <a:solidFill>
                  <a:srgbClr val="FFFFFF"/>
                </a:solidFill>
                <a:latin typeface="宋体"/>
                <a:cs typeface="宋体"/>
              </a:rPr>
              <a:t>需</a:t>
            </a:r>
            <a:r>
              <a:rPr dirty="0" sz="2400" spc="10" b="1">
                <a:solidFill>
                  <a:srgbClr val="FFFFFF"/>
                </a:solidFill>
                <a:latin typeface="宋体"/>
                <a:cs typeface="宋体"/>
              </a:rPr>
              <a:t>求</a:t>
            </a:r>
            <a:r>
              <a:rPr dirty="0" sz="2400" spc="-15" b="1">
                <a:solidFill>
                  <a:srgbClr val="FFFFFF"/>
                </a:solidFill>
                <a:latin typeface="宋体"/>
                <a:cs typeface="宋体"/>
              </a:rPr>
              <a:t>来</a:t>
            </a:r>
            <a:r>
              <a:rPr dirty="0" sz="2400" spc="10" b="1">
                <a:solidFill>
                  <a:srgbClr val="FFFFFF"/>
                </a:solidFill>
                <a:latin typeface="宋体"/>
                <a:cs typeface="宋体"/>
              </a:rPr>
              <a:t>确</a:t>
            </a:r>
            <a:r>
              <a:rPr dirty="0" sz="2400" spc="-5" b="1">
                <a:solidFill>
                  <a:srgbClr val="FFFFFF"/>
                </a:solidFill>
                <a:latin typeface="宋体"/>
                <a:cs typeface="宋体"/>
              </a:rPr>
              <a:t>定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Font typeface="Wingdings"/>
              <a:buChar char=""/>
            </a:pPr>
            <a:endParaRPr sz="25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400" spc="10" b="1">
                <a:solidFill>
                  <a:srgbClr val="FFFFFF"/>
                </a:solidFill>
                <a:latin typeface="宋体"/>
                <a:cs typeface="宋体"/>
              </a:rPr>
              <a:t>消除不必要的冗</a:t>
            </a:r>
            <a:r>
              <a:rPr dirty="0" sz="2400" spc="-15" b="1">
                <a:solidFill>
                  <a:srgbClr val="FFFFFF"/>
                </a:solidFill>
                <a:latin typeface="宋体"/>
                <a:cs typeface="宋体"/>
              </a:rPr>
              <a:t>余</a:t>
            </a:r>
            <a:r>
              <a:rPr dirty="0" sz="2400" spc="10" b="1">
                <a:solidFill>
                  <a:srgbClr val="FFFFFF"/>
                </a:solidFill>
                <a:latin typeface="宋体"/>
                <a:cs typeface="宋体"/>
              </a:rPr>
              <a:t>后</a:t>
            </a:r>
            <a:r>
              <a:rPr dirty="0" sz="2400" spc="-15" b="1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400" spc="10" b="1">
                <a:solidFill>
                  <a:srgbClr val="FFFFFF"/>
                </a:solidFill>
                <a:latin typeface="宋体"/>
                <a:cs typeface="宋体"/>
              </a:rPr>
              <a:t>初</a:t>
            </a:r>
            <a:r>
              <a:rPr dirty="0" sz="2400" spc="-5" b="1">
                <a:solidFill>
                  <a:srgbClr val="FFFFFF"/>
                </a:solidFill>
                <a:latin typeface="宋体"/>
                <a:cs typeface="宋体"/>
              </a:rPr>
              <a:t>步</a:t>
            </a:r>
            <a:r>
              <a:rPr dirty="0" sz="2400" spc="-5" b="1">
                <a:solidFill>
                  <a:srgbClr val="FFFFFF"/>
                </a:solidFill>
                <a:latin typeface="Garamond"/>
                <a:cs typeface="Garamond"/>
              </a:rPr>
              <a:t>E-R</a:t>
            </a:r>
            <a:r>
              <a:rPr dirty="0" sz="2400" spc="5" b="1">
                <a:solidFill>
                  <a:srgbClr val="FFFFFF"/>
                </a:solidFill>
                <a:latin typeface="宋体"/>
                <a:cs typeface="宋体"/>
              </a:rPr>
              <a:t>图</a:t>
            </a:r>
            <a:r>
              <a:rPr dirty="0" sz="2400" spc="-10" b="1">
                <a:solidFill>
                  <a:srgbClr val="FFFFFF"/>
                </a:solidFill>
                <a:latin typeface="宋体"/>
                <a:cs typeface="宋体"/>
              </a:rPr>
              <a:t>称</a:t>
            </a:r>
            <a:r>
              <a:rPr dirty="0" sz="2400" spc="5" b="1">
                <a:solidFill>
                  <a:srgbClr val="FFFFFF"/>
                </a:solidFill>
                <a:latin typeface="宋体"/>
                <a:cs typeface="宋体"/>
              </a:rPr>
              <a:t>为</a:t>
            </a:r>
            <a:r>
              <a:rPr dirty="0" sz="2400" spc="-10" b="1">
                <a:solidFill>
                  <a:srgbClr val="FFFFFF"/>
                </a:solidFill>
                <a:latin typeface="宋体"/>
                <a:cs typeface="宋体"/>
              </a:rPr>
              <a:t>基</a:t>
            </a:r>
            <a:r>
              <a:rPr dirty="0" sz="2400" spc="15" b="1">
                <a:solidFill>
                  <a:srgbClr val="FFFFFF"/>
                </a:solidFill>
                <a:latin typeface="宋体"/>
                <a:cs typeface="宋体"/>
              </a:rPr>
              <a:t>本</a:t>
            </a:r>
            <a:r>
              <a:rPr dirty="0" sz="2400" spc="-5" b="1">
                <a:solidFill>
                  <a:srgbClr val="FFFFFF"/>
                </a:solidFill>
                <a:latin typeface="Garamond"/>
                <a:cs typeface="Garamond"/>
              </a:rPr>
              <a:t>E-R</a:t>
            </a:r>
            <a:r>
              <a:rPr dirty="0" sz="2400" spc="-10" b="1">
                <a:solidFill>
                  <a:srgbClr val="FFFFFF"/>
                </a:solidFill>
                <a:latin typeface="宋体"/>
                <a:cs typeface="宋体"/>
              </a:rPr>
              <a:t>图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5495" y="283463"/>
            <a:ext cx="3535679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29655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58998" y="467944"/>
            <a:ext cx="282956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视图的集成</a:t>
            </a:r>
          </a:p>
        </p:txBody>
      </p:sp>
      <p:sp>
        <p:nvSpPr>
          <p:cNvPr id="5" name="object 5"/>
          <p:cNvSpPr/>
          <p:nvPr/>
        </p:nvSpPr>
        <p:spPr>
          <a:xfrm>
            <a:off x="402336" y="1679448"/>
            <a:ext cx="505968" cy="426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559" y="1496567"/>
            <a:ext cx="2971800" cy="615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66872" y="1539239"/>
            <a:ext cx="563879" cy="573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3816" y="2045207"/>
            <a:ext cx="7729728" cy="5059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00327" y="2383535"/>
            <a:ext cx="5596128" cy="533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281928" y="2417064"/>
            <a:ext cx="490727" cy="499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00327" y="2849879"/>
            <a:ext cx="490728" cy="5059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59408" y="3425952"/>
            <a:ext cx="365759" cy="2865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30096" y="3291840"/>
            <a:ext cx="7190232" cy="4236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30096" y="3575303"/>
            <a:ext cx="5666232" cy="4450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48856" y="3602735"/>
            <a:ext cx="411479" cy="4175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70559" y="3956303"/>
            <a:ext cx="563879" cy="5821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59408" y="4587240"/>
            <a:ext cx="365759" cy="3078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30096" y="4453128"/>
            <a:ext cx="5157215" cy="4450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339840" y="4480559"/>
            <a:ext cx="411480" cy="4175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00327" y="4837176"/>
            <a:ext cx="490728" cy="5059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3816" y="5248655"/>
            <a:ext cx="6510528" cy="5334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909816" y="5282184"/>
            <a:ext cx="490727" cy="499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36244" y="1492980"/>
            <a:ext cx="8010525" cy="4246880"/>
          </a:xfrm>
          <a:prstGeom prst="rect">
            <a:avLst/>
          </a:prstGeom>
        </p:spPr>
        <p:txBody>
          <a:bodyPr wrap="square" lIns="0" tIns="133350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50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消除冗余的方法</a:t>
            </a:r>
            <a:endParaRPr sz="2800">
              <a:latin typeface="宋体"/>
              <a:cs typeface="宋体"/>
            </a:endParaRPr>
          </a:p>
          <a:p>
            <a:pPr marL="469900">
              <a:lnSpc>
                <a:spcPts val="2770"/>
              </a:lnSpc>
              <a:spcBef>
                <a:spcPts val="810"/>
              </a:spcBef>
            </a:pP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以数据字典和数据流图为依据，根据数据字典中关于数</a:t>
            </a:r>
            <a:endParaRPr sz="2400">
              <a:latin typeface="宋体"/>
              <a:cs typeface="宋体"/>
            </a:endParaRPr>
          </a:p>
          <a:p>
            <a:pPr marL="756285">
              <a:lnSpc>
                <a:spcPts val="2770"/>
              </a:lnSpc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据项之间逻辑关系的说明来消除冗余。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lvl="1" marL="1155700" marR="5080" indent="-228600">
              <a:lnSpc>
                <a:spcPts val="2230"/>
              </a:lnSpc>
              <a:spcBef>
                <a:spcPts val="1605"/>
              </a:spcBef>
              <a:buClr>
                <a:srgbClr val="E4E4FF"/>
              </a:buClr>
              <a:buSzPct val="70000"/>
              <a:buFont typeface="Wingdings"/>
              <a:buChar char=""/>
              <a:tabLst>
                <a:tab pos="1156335" algn="l"/>
              </a:tabLst>
            </a:pP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如果是为了提高效率，人为地保留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了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一些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冗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余数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据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，则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应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把数 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据字典中数据关联的说明作为完整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性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约束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条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件。</a:t>
            </a:r>
            <a:endParaRPr sz="2000">
              <a:latin typeface="宋体"/>
              <a:cs typeface="宋体"/>
            </a:endParaRPr>
          </a:p>
          <a:p>
            <a:pPr lvl="1">
              <a:lnSpc>
                <a:spcPct val="100000"/>
              </a:lnSpc>
              <a:buClr>
                <a:srgbClr val="E4E4FF"/>
              </a:buClr>
              <a:buFont typeface="Wingdings"/>
              <a:buChar char=""/>
            </a:pP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E4E4FF"/>
              </a:buClr>
              <a:buFont typeface="Wingdings"/>
              <a:buChar char=""/>
            </a:pPr>
            <a:endParaRPr sz="1850">
              <a:latin typeface="Times New Roman"/>
              <a:cs typeface="Times New Roman"/>
            </a:endParaRPr>
          </a:p>
          <a:p>
            <a:pPr lvl="1" marL="1155700" indent="-229235">
              <a:lnSpc>
                <a:spcPct val="100000"/>
              </a:lnSpc>
              <a:buClr>
                <a:srgbClr val="E4E4FF"/>
              </a:buClr>
              <a:buSzPct val="70000"/>
              <a:buFont typeface="Wingdings"/>
              <a:buChar char=""/>
              <a:tabLst>
                <a:tab pos="1156335" algn="l"/>
              </a:tabLst>
            </a:pP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一种更好的方法是把冗余数据定义</a:t>
            </a:r>
            <a:r>
              <a:rPr dirty="0" sz="2000" spc="10">
                <a:solidFill>
                  <a:srgbClr val="FFFFFF"/>
                </a:solidFill>
                <a:latin typeface="宋体"/>
                <a:cs typeface="宋体"/>
              </a:rPr>
              <a:t>在</a:t>
            </a:r>
            <a:r>
              <a:rPr dirty="0" sz="2000" spc="-10">
                <a:solidFill>
                  <a:srgbClr val="FFFFFF"/>
                </a:solidFill>
                <a:latin typeface="宋体"/>
                <a:cs typeface="宋体"/>
              </a:rPr>
              <a:t>视图中</a:t>
            </a:r>
            <a:endParaRPr sz="20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695"/>
              </a:spcBef>
            </a:pP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还可以使用规范化理论方法进行分析消除冗余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7464" y="1932432"/>
            <a:ext cx="5577840" cy="1283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97752" y="2017776"/>
            <a:ext cx="1179576" cy="11978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65679" y="2185187"/>
            <a:ext cx="4617720" cy="9410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/>
              <a:t>逻辑结构设计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5911" y="283463"/>
            <a:ext cx="2974848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49240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39414" y="467944"/>
            <a:ext cx="226885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需求分析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73351"/>
            <a:ext cx="573024" cy="445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469136"/>
            <a:ext cx="7842504" cy="661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0080" y="1871472"/>
            <a:ext cx="5001768" cy="6979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99303" y="1914144"/>
            <a:ext cx="643127" cy="655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0080" y="2444495"/>
            <a:ext cx="643127" cy="661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1000" y="3185160"/>
            <a:ext cx="573024" cy="445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0080" y="2980944"/>
            <a:ext cx="7842504" cy="6614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0080" y="3419855"/>
            <a:ext cx="7842504" cy="6614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0080" y="3858767"/>
            <a:ext cx="7842504" cy="6614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0080" y="4297679"/>
            <a:ext cx="7842504" cy="6614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0080" y="4700015"/>
            <a:ext cx="3785616" cy="6979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883152" y="4742688"/>
            <a:ext cx="643127" cy="655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0080" y="5273040"/>
            <a:ext cx="643127" cy="6614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81000" y="6013703"/>
            <a:ext cx="573024" cy="445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40080" y="5809488"/>
            <a:ext cx="7842504" cy="6614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40080" y="6211822"/>
            <a:ext cx="6217920" cy="6461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315455" y="6254495"/>
            <a:ext cx="643127" cy="6035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36244" y="1600581"/>
            <a:ext cx="7670165" cy="5257165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algn="just" marL="356870" marR="5080" indent="-344805">
              <a:lnSpc>
                <a:spcPts val="3170"/>
              </a:lnSpc>
              <a:spcBef>
                <a:spcPts val="75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数据库设计的需求分析和软件工程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需求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分析的侧重点有所不同。</a:t>
            </a:r>
            <a:endParaRPr sz="32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CC00"/>
              </a:buClr>
              <a:buFont typeface="Wingdings"/>
              <a:buChar char=""/>
            </a:pPr>
            <a:endParaRPr sz="4650">
              <a:latin typeface="Times New Roman"/>
              <a:cs typeface="Times New Roman"/>
            </a:endParaRPr>
          </a:p>
          <a:p>
            <a:pPr algn="just" marL="356870" marR="5080" indent="-344805">
              <a:lnSpc>
                <a:spcPct val="88200"/>
              </a:lnSpc>
              <a:buClr>
                <a:srgbClr val="FFCC00"/>
              </a:buClr>
              <a:buSzPct val="68750"/>
              <a:buFont typeface="Wingdings"/>
              <a:buChar char=""/>
              <a:tabLst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对于软件工程而言，需求分析的任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务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是从 软件开发的角度出发，以软件的功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能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需求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为核心内容，分析经济、技术、法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律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可行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性及用户操作可行性，确定系统的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功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能及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数据处理的要求。</a:t>
            </a:r>
            <a:endParaRPr sz="3200">
              <a:latin typeface="宋体"/>
              <a:cs typeface="宋体"/>
            </a:endParaRPr>
          </a:p>
          <a:p>
            <a:pPr>
              <a:lnSpc>
                <a:spcPct val="100000"/>
              </a:lnSpc>
              <a:buClr>
                <a:srgbClr val="FFCC00"/>
              </a:buClr>
              <a:buFont typeface="Wingdings"/>
              <a:buChar char=""/>
            </a:pPr>
            <a:endParaRPr sz="3200">
              <a:latin typeface="Times New Roman"/>
              <a:cs typeface="Times New Roman"/>
            </a:endParaRPr>
          </a:p>
          <a:p>
            <a:pPr algn="just" marL="356870" marR="5080" indent="-344805">
              <a:lnSpc>
                <a:spcPts val="3170"/>
              </a:lnSpc>
              <a:spcBef>
                <a:spcPts val="188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7505" algn="l"/>
              </a:tabLst>
            </a:pP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相对而言，数据库设计更加侧重于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从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数据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处理的角度出发提出设计方案。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5079" y="283463"/>
            <a:ext cx="4096512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910071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逻辑结构设计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481327"/>
            <a:ext cx="4218432" cy="697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15967" y="1524000"/>
            <a:ext cx="643127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9536" y="2282951"/>
            <a:ext cx="505968" cy="3962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69847" y="2100072"/>
            <a:ext cx="7595616" cy="5852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69847" y="2496311"/>
            <a:ext cx="832104" cy="6156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26463" y="2538983"/>
            <a:ext cx="563880" cy="573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59536" y="3221735"/>
            <a:ext cx="505968" cy="3962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69847" y="3038855"/>
            <a:ext cx="6885432" cy="5852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9847" y="3477767"/>
            <a:ext cx="1438655" cy="5730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033016" y="3435096"/>
            <a:ext cx="4038600" cy="6156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596128" y="3477767"/>
            <a:ext cx="563879" cy="5730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59536" y="4130040"/>
            <a:ext cx="505968" cy="4267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69847" y="3947159"/>
            <a:ext cx="3685032" cy="6156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279391" y="3989832"/>
            <a:ext cx="563879" cy="573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59536" y="4642103"/>
            <a:ext cx="505968" cy="4267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9847" y="4459223"/>
            <a:ext cx="2971800" cy="6156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566159" y="4501896"/>
            <a:ext cx="563879" cy="573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36244" y="1479751"/>
            <a:ext cx="7891780" cy="3550920"/>
          </a:xfrm>
          <a:prstGeom prst="rect">
            <a:avLst/>
          </a:prstGeom>
        </p:spPr>
        <p:txBody>
          <a:bodyPr wrap="square" lIns="0" tIns="144780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14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5" b="1">
                <a:solidFill>
                  <a:srgbClr val="FFFFFF"/>
                </a:solidFill>
                <a:latin typeface="宋体"/>
                <a:cs typeface="宋体"/>
              </a:rPr>
              <a:t>逻辑结构设计的步骤</a:t>
            </a:r>
            <a:endParaRPr sz="3200">
              <a:latin typeface="宋体"/>
              <a:cs typeface="宋体"/>
            </a:endParaRPr>
          </a:p>
          <a:p>
            <a:pPr lvl="1" marL="756285" marR="5080" indent="-287020">
              <a:lnSpc>
                <a:spcPts val="3120"/>
              </a:lnSpc>
              <a:spcBef>
                <a:spcPts val="1235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将概念结构转化为一般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关系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、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网状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、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层次模 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型</a:t>
            </a:r>
            <a:endParaRPr sz="2800">
              <a:latin typeface="宋体"/>
              <a:cs typeface="宋体"/>
            </a:endParaRPr>
          </a:p>
          <a:p>
            <a:pPr lvl="1" marL="756285" indent="-287020">
              <a:lnSpc>
                <a:spcPts val="3240"/>
              </a:lnSpc>
              <a:spcBef>
                <a:spcPts val="850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将转化来的关系、网状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、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层次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模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型向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特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定</a:t>
            </a:r>
            <a:endParaRPr sz="2800">
              <a:latin typeface="宋体"/>
              <a:cs typeface="宋体"/>
            </a:endParaRPr>
          </a:p>
          <a:p>
            <a:pPr marL="756285">
              <a:lnSpc>
                <a:spcPts val="3240"/>
              </a:lnSpc>
            </a:pP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DBMS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支持下的数据模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型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转换</a:t>
            </a:r>
            <a:endParaRPr sz="28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675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对数据模型进行优化</a:t>
            </a:r>
            <a:endParaRPr sz="28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670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设计用户子模式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6152" y="344424"/>
            <a:ext cx="1127760" cy="88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2391" y="344424"/>
            <a:ext cx="91744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98320" y="344424"/>
            <a:ext cx="1121664" cy="886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88464" y="283463"/>
            <a:ext cx="5779008" cy="9479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235952" y="344424"/>
            <a:ext cx="871727" cy="8869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49146" y="467944"/>
            <a:ext cx="604583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Garamond"/>
                <a:cs typeface="Garamond"/>
              </a:rPr>
              <a:t>E-R</a:t>
            </a:r>
            <a:r>
              <a:rPr dirty="0" spc="-5"/>
              <a:t>图向关系模型的转换</a:t>
            </a:r>
          </a:p>
        </p:txBody>
      </p:sp>
      <p:sp>
        <p:nvSpPr>
          <p:cNvPr id="8" name="object 8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0080" y="1481327"/>
            <a:ext cx="2176272" cy="6979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73807" y="1524000"/>
            <a:ext cx="643128" cy="655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9536" y="2252472"/>
            <a:ext cx="505968" cy="4267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69847" y="2112264"/>
            <a:ext cx="710184" cy="573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04544" y="2112264"/>
            <a:ext cx="588263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17319" y="2112264"/>
            <a:ext cx="697992" cy="5730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39823" y="2069592"/>
            <a:ext cx="6882383" cy="6156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9847" y="2496311"/>
            <a:ext cx="2615183" cy="6156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09544" y="2538983"/>
            <a:ext cx="563880" cy="5730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59536" y="3191255"/>
            <a:ext cx="505968" cy="4267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9847" y="3008376"/>
            <a:ext cx="7242048" cy="6156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836407" y="3051048"/>
            <a:ext cx="563879" cy="5730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59536" y="3703320"/>
            <a:ext cx="505968" cy="4267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69847" y="3520440"/>
            <a:ext cx="832104" cy="6156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26463" y="3563111"/>
            <a:ext cx="710184" cy="573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61160" y="3563111"/>
            <a:ext cx="588263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773935" y="3563111"/>
            <a:ext cx="697992" cy="5730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996439" y="3520440"/>
            <a:ext cx="6525767" cy="6156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69847" y="3947159"/>
            <a:ext cx="6528816" cy="6156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123176" y="3989832"/>
            <a:ext cx="563879" cy="5730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536244" y="1514369"/>
            <a:ext cx="7746365" cy="3004185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6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5" b="1">
                <a:solidFill>
                  <a:srgbClr val="FFFFFF"/>
                </a:solidFill>
                <a:latin typeface="宋体"/>
                <a:cs typeface="宋体"/>
              </a:rPr>
              <a:t>转换内容</a:t>
            </a:r>
            <a:endParaRPr sz="3200">
              <a:latin typeface="宋体"/>
              <a:cs typeface="宋体"/>
            </a:endParaRPr>
          </a:p>
          <a:p>
            <a:pPr lvl="1" marL="756285" marR="5080" indent="-287020">
              <a:lnSpc>
                <a:spcPct val="100000"/>
              </a:lnSpc>
              <a:spcBef>
                <a:spcPts val="690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10">
                <a:solidFill>
                  <a:srgbClr val="FFFFFF"/>
                </a:solidFill>
                <a:latin typeface="Garamond"/>
                <a:cs typeface="Garamond"/>
              </a:rPr>
              <a:t>E-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R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图由实体、实体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属性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和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实体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之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间的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联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系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三个要素组成</a:t>
            </a:r>
            <a:endParaRPr sz="28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675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关系模型的逻辑结构是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一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组关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系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模式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集合</a:t>
            </a:r>
            <a:endParaRPr sz="2800">
              <a:latin typeface="宋体"/>
              <a:cs typeface="宋体"/>
            </a:endParaRPr>
          </a:p>
          <a:p>
            <a:pPr lvl="1" marL="756285" marR="5080" indent="-287020">
              <a:lnSpc>
                <a:spcPct val="100000"/>
              </a:lnSpc>
              <a:spcBef>
                <a:spcPts val="675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将</a:t>
            </a:r>
            <a:r>
              <a:rPr dirty="0" sz="2800" spc="10">
                <a:solidFill>
                  <a:srgbClr val="FFFFFF"/>
                </a:solidFill>
                <a:latin typeface="Garamond"/>
                <a:cs typeface="Garamond"/>
              </a:rPr>
              <a:t>E</a:t>
            </a:r>
            <a:r>
              <a:rPr dirty="0" sz="2800" spc="10">
                <a:solidFill>
                  <a:srgbClr val="FFFFFF"/>
                </a:solidFill>
                <a:latin typeface="Garamond"/>
                <a:cs typeface="Garamond"/>
              </a:rPr>
              <a:t>-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R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图转换为关系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模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型：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将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实体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、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实体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属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性和实体之间的联系转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化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为关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系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模式。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3295" y="332231"/>
            <a:ext cx="2206752" cy="868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99488" y="390143"/>
            <a:ext cx="2136648" cy="8107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65576" y="332231"/>
            <a:ext cx="5257800" cy="868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052816" y="390143"/>
            <a:ext cx="798576" cy="8107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5454" y="498424"/>
            <a:ext cx="7614920" cy="6369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000" spc="10"/>
              <a:t>向特</a:t>
            </a:r>
            <a:r>
              <a:rPr dirty="0" sz="4000" spc="15"/>
              <a:t>定</a:t>
            </a:r>
            <a:r>
              <a:rPr dirty="0" sz="4000" spc="-5">
                <a:latin typeface="Garamond"/>
                <a:cs typeface="Garamond"/>
              </a:rPr>
              <a:t>DBMS</a:t>
            </a:r>
            <a:r>
              <a:rPr dirty="0" sz="4000" spc="-10"/>
              <a:t>规</a:t>
            </a:r>
            <a:r>
              <a:rPr dirty="0" sz="4000" spc="5"/>
              <a:t>定</a:t>
            </a:r>
            <a:r>
              <a:rPr dirty="0" sz="4000" spc="-10"/>
              <a:t>的模型进行转换</a:t>
            </a:r>
            <a:endParaRPr sz="4000">
              <a:latin typeface="Garamond"/>
              <a:cs typeface="Garamon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0080" y="1481327"/>
            <a:ext cx="5812536" cy="69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10071" y="1524000"/>
            <a:ext cx="1639824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007352" y="1481327"/>
            <a:ext cx="1758696" cy="697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0080" y="1969007"/>
            <a:ext cx="3380232" cy="6979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477767" y="2011679"/>
            <a:ext cx="643127" cy="6553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0080" y="2587751"/>
            <a:ext cx="643127" cy="6644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81000" y="3343655"/>
            <a:ext cx="573024" cy="4815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0080" y="3139439"/>
            <a:ext cx="5407152" cy="6979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504688" y="3182111"/>
            <a:ext cx="1639823" cy="6553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601968" y="3139439"/>
            <a:ext cx="2164079" cy="6979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0080" y="3627120"/>
            <a:ext cx="4596384" cy="6979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693920" y="3669791"/>
            <a:ext cx="643127" cy="6553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40080" y="4245864"/>
            <a:ext cx="643127" cy="6644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81000" y="5038344"/>
            <a:ext cx="573024" cy="4450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0080" y="4834128"/>
            <a:ext cx="7842504" cy="6614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40080" y="5285232"/>
            <a:ext cx="1758695" cy="69799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856232" y="5327903"/>
            <a:ext cx="643128" cy="6553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36244" y="1612773"/>
            <a:ext cx="7955915" cy="43180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一般的数据模型还需要向特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定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D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B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M</a:t>
            </a:r>
            <a:r>
              <a:rPr dirty="0" sz="3200" spc="5">
                <a:solidFill>
                  <a:srgbClr val="FFFFFF"/>
                </a:solidFill>
                <a:latin typeface="Garamond"/>
                <a:cs typeface="Garamond"/>
              </a:rPr>
              <a:t>S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规定的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模型进行转换。</a:t>
            </a:r>
            <a:endParaRPr sz="32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CC00"/>
              </a:buClr>
              <a:buFont typeface="Wingdings"/>
              <a:buChar char=""/>
            </a:pPr>
            <a:endParaRPr sz="4650">
              <a:latin typeface="Times New Roman"/>
              <a:cs typeface="Times New Roman"/>
            </a:endParaRPr>
          </a:p>
          <a:p>
            <a:pPr marL="356870" marR="5080" indent="-344805">
              <a:lnSpc>
                <a:spcPct val="100000"/>
              </a:lnSpc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转换的主要依据是所选用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D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B</a:t>
            </a:r>
            <a:r>
              <a:rPr dirty="0" sz="3200" spc="-5">
                <a:solidFill>
                  <a:srgbClr val="FFFFFF"/>
                </a:solidFill>
                <a:latin typeface="Garamond"/>
                <a:cs typeface="Garamond"/>
              </a:rPr>
              <a:t>M</a:t>
            </a:r>
            <a:r>
              <a:rPr dirty="0" sz="3200" spc="5">
                <a:solidFill>
                  <a:srgbClr val="FFFFFF"/>
                </a:solidFill>
                <a:latin typeface="Garamond"/>
                <a:cs typeface="Garamond"/>
              </a:rPr>
              <a:t>S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的功能及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限制。没有通用规则。</a:t>
            </a:r>
            <a:endParaRPr sz="3200">
              <a:latin typeface="宋体"/>
              <a:cs typeface="宋体"/>
            </a:endParaRPr>
          </a:p>
          <a:p>
            <a:pPr>
              <a:lnSpc>
                <a:spcPct val="100000"/>
              </a:lnSpc>
              <a:buClr>
                <a:srgbClr val="FFCC00"/>
              </a:buClr>
              <a:buFont typeface="Wingdings"/>
              <a:buChar char=""/>
            </a:pPr>
            <a:endParaRPr sz="3200">
              <a:latin typeface="Times New Roman"/>
              <a:cs typeface="Times New Roman"/>
            </a:endParaRPr>
          </a:p>
          <a:p>
            <a:pPr marL="356870" marR="290830" indent="-344805">
              <a:lnSpc>
                <a:spcPts val="3550"/>
              </a:lnSpc>
              <a:spcBef>
                <a:spcPts val="235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对于关系模型来说，这种转换通常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都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比较 简单。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4664" y="283463"/>
            <a:ext cx="4657344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90488" y="344424"/>
            <a:ext cx="871728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97911" y="467944"/>
            <a:ext cx="3951604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数据模型的优化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481327"/>
            <a:ext cx="7028688" cy="697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126223" y="1524000"/>
            <a:ext cx="643127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0080" y="2100072"/>
            <a:ext cx="643127" cy="6644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81000" y="2892551"/>
            <a:ext cx="573024" cy="4450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0080" y="2688335"/>
            <a:ext cx="8263128" cy="6614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0080" y="3176016"/>
            <a:ext cx="7842504" cy="6614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0080" y="3663696"/>
            <a:ext cx="7842504" cy="6614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0080" y="4114800"/>
            <a:ext cx="1353312" cy="6979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50847" y="4157471"/>
            <a:ext cx="643128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0080" y="4733544"/>
            <a:ext cx="643127" cy="6644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81000" y="5526023"/>
            <a:ext cx="573024" cy="4450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0080" y="5321808"/>
            <a:ext cx="7842504" cy="6614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0080" y="5772911"/>
            <a:ext cx="1758695" cy="6979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856232" y="5815584"/>
            <a:ext cx="643128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40080" y="6391655"/>
            <a:ext cx="643127" cy="4663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36244" y="1612773"/>
            <a:ext cx="8086090" cy="48056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数据库逻辑设计的结果不是唯一的。</a:t>
            </a:r>
            <a:endParaRPr sz="3200">
              <a:latin typeface="宋体"/>
              <a:cs typeface="宋体"/>
            </a:endParaRPr>
          </a:p>
          <a:p>
            <a:pPr>
              <a:lnSpc>
                <a:spcPct val="100000"/>
              </a:lnSpc>
              <a:buClr>
                <a:srgbClr val="FFCC00"/>
              </a:buClr>
              <a:buFont typeface="Wingdings"/>
              <a:buChar char=""/>
            </a:pPr>
            <a:endParaRPr sz="3200">
              <a:latin typeface="Times New Roman"/>
              <a:cs typeface="Times New Roman"/>
            </a:endParaRPr>
          </a:p>
          <a:p>
            <a:pPr marL="356870" marR="5080" indent="-344805">
              <a:lnSpc>
                <a:spcPct val="97500"/>
              </a:lnSpc>
              <a:spcBef>
                <a:spcPts val="208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得到初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步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数据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模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型后，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还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应该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适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当地修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改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、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调整数据模型的结构，以进一步提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高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数据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库应用系统的性能，这就是数据模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型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的优 化。</a:t>
            </a:r>
            <a:endParaRPr sz="3200">
              <a:latin typeface="宋体"/>
              <a:cs typeface="宋体"/>
            </a:endParaRPr>
          </a:p>
          <a:p>
            <a:pPr>
              <a:lnSpc>
                <a:spcPct val="100000"/>
              </a:lnSpc>
              <a:buClr>
                <a:srgbClr val="FFCC00"/>
              </a:buClr>
              <a:buFont typeface="Wingdings"/>
              <a:buChar char=""/>
            </a:pPr>
            <a:endParaRPr sz="3200">
              <a:latin typeface="Times New Roman"/>
              <a:cs typeface="Times New Roman"/>
            </a:endParaRPr>
          </a:p>
          <a:p>
            <a:pPr marL="356870" marR="421005" indent="-344805">
              <a:lnSpc>
                <a:spcPts val="3550"/>
              </a:lnSpc>
              <a:spcBef>
                <a:spcPts val="235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关系数据模型的优化通常以规范化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理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论为 指导。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7464" y="1932432"/>
            <a:ext cx="5577840" cy="1283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97752" y="2017776"/>
            <a:ext cx="1179576" cy="11978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65679" y="2185187"/>
            <a:ext cx="4617720" cy="9410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/>
              <a:t>物理结构设计</a:t>
            </a:r>
            <a:endParaRPr sz="6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4248" y="283463"/>
            <a:ext cx="5218176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70903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17495" y="467944"/>
            <a:ext cx="451231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数据库的物理设计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722120"/>
            <a:ext cx="573024" cy="445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517903"/>
            <a:ext cx="7842504" cy="661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0080" y="2005583"/>
            <a:ext cx="7842504" cy="661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0080" y="2456688"/>
            <a:ext cx="3380232" cy="69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77767" y="2499360"/>
            <a:ext cx="643127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0080" y="3075432"/>
            <a:ext cx="643127" cy="6644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1000" y="3867911"/>
            <a:ext cx="573024" cy="445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0080" y="3663696"/>
            <a:ext cx="7842504" cy="6614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0080" y="4151376"/>
            <a:ext cx="7842504" cy="6614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0080" y="4602479"/>
            <a:ext cx="3380232" cy="6979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77767" y="4645152"/>
            <a:ext cx="643127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36244" y="1649349"/>
            <a:ext cx="7670165" cy="3598545"/>
          </a:xfrm>
          <a:prstGeom prst="rect">
            <a:avLst/>
          </a:prstGeom>
        </p:spPr>
        <p:txBody>
          <a:bodyPr wrap="square" lIns="0" tIns="29844" rIns="0" bIns="0" rtlCol="0" vert="horz">
            <a:spAutoFit/>
          </a:bodyPr>
          <a:lstStyle/>
          <a:p>
            <a:pPr algn="just" marL="356870" marR="5080" indent="-344805">
              <a:lnSpc>
                <a:spcPct val="96300"/>
              </a:lnSpc>
              <a:spcBef>
                <a:spcPts val="234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数据库在物理设备上的存储结构与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存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取方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法称为数据库的物理结构，它依赖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于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给定 的计算机系统。</a:t>
            </a:r>
            <a:endParaRPr sz="3200">
              <a:latin typeface="宋体"/>
              <a:cs typeface="宋体"/>
            </a:endParaRPr>
          </a:p>
          <a:p>
            <a:pPr>
              <a:lnSpc>
                <a:spcPct val="100000"/>
              </a:lnSpc>
              <a:buClr>
                <a:srgbClr val="FFCC00"/>
              </a:buClr>
              <a:buFont typeface="Wingdings"/>
              <a:buChar char=""/>
            </a:pPr>
            <a:endParaRPr sz="3200">
              <a:latin typeface="Times New Roman"/>
              <a:cs typeface="Times New Roman"/>
            </a:endParaRPr>
          </a:p>
          <a:p>
            <a:pPr algn="just" marL="356870" marR="5080" indent="-344805">
              <a:lnSpc>
                <a:spcPct val="96300"/>
              </a:lnSpc>
              <a:spcBef>
                <a:spcPts val="212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为一个给定的逻辑数据模型选取一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个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最适 合应用环境的物理结构的过程，就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是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数据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库的物理设计。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4248" y="283463"/>
            <a:ext cx="5218176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70903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17495" y="467944"/>
            <a:ext cx="451231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数据库的物理设计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481327"/>
            <a:ext cx="4626864" cy="697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24400" y="1524000"/>
            <a:ext cx="643127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9536" y="2252472"/>
            <a:ext cx="505968" cy="426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69847" y="2069592"/>
            <a:ext cx="4041648" cy="6156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636008" y="2112264"/>
            <a:ext cx="563879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9536" y="2795016"/>
            <a:ext cx="505968" cy="3962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69847" y="2612135"/>
            <a:ext cx="7595616" cy="5852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69847" y="3008376"/>
            <a:ext cx="1545336" cy="6156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139695" y="3051048"/>
            <a:ext cx="563880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59536" y="3733800"/>
            <a:ext cx="505968" cy="3962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9847" y="3550920"/>
            <a:ext cx="7595616" cy="5852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69847" y="3977640"/>
            <a:ext cx="7595616" cy="5852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69847" y="4404359"/>
            <a:ext cx="7595616" cy="5852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9847" y="4800600"/>
            <a:ext cx="1545336" cy="6156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139695" y="4843271"/>
            <a:ext cx="563880" cy="5730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36244" y="1514369"/>
            <a:ext cx="7891780" cy="3857625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algn="just" marL="356870" indent="-344805">
              <a:lnSpc>
                <a:spcPct val="100000"/>
              </a:lnSpc>
              <a:spcBef>
                <a:spcPts val="86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7505" algn="l"/>
              </a:tabLst>
            </a:pPr>
            <a:r>
              <a:rPr dirty="0" sz="3200" spc="-5" b="1">
                <a:solidFill>
                  <a:srgbClr val="FFFFFF"/>
                </a:solidFill>
                <a:latin typeface="宋体"/>
                <a:cs typeface="宋体"/>
              </a:rPr>
              <a:t>数据库物理设计的步骤</a:t>
            </a:r>
            <a:endParaRPr sz="3200">
              <a:latin typeface="宋体"/>
              <a:cs typeface="宋体"/>
            </a:endParaRPr>
          </a:p>
          <a:p>
            <a:pPr algn="just" lvl="1" marL="756285" indent="-287020">
              <a:lnSpc>
                <a:spcPct val="100000"/>
              </a:lnSpc>
              <a:spcBef>
                <a:spcPts val="690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确定数据库的物理结构</a:t>
            </a:r>
            <a:endParaRPr sz="2800">
              <a:latin typeface="宋体"/>
              <a:cs typeface="宋体"/>
            </a:endParaRPr>
          </a:p>
          <a:p>
            <a:pPr algn="just" lvl="1" marL="756285" marR="5080" indent="-287020">
              <a:lnSpc>
                <a:spcPts val="3120"/>
              </a:lnSpc>
              <a:spcBef>
                <a:spcPts val="1220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对物理结构进行评价，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评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价的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重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点是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时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间和空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间效率</a:t>
            </a:r>
            <a:endParaRPr sz="2800">
              <a:latin typeface="宋体"/>
              <a:cs typeface="宋体"/>
            </a:endParaRPr>
          </a:p>
          <a:p>
            <a:pPr algn="just" lvl="1" marL="756285" marR="5080" indent="-287020">
              <a:lnSpc>
                <a:spcPct val="97700"/>
              </a:lnSpc>
              <a:spcBef>
                <a:spcPts val="925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如果评价结果满足原设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计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要求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则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可进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入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到物理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实施阶段，否则，就需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要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重新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设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计或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修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改物理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结构，有时甚至要返回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逻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辑设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计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阶段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修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改数据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模型。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4248" y="283463"/>
            <a:ext cx="5218176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70903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17495" y="467944"/>
            <a:ext cx="451231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数据库的物理设计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481327"/>
            <a:ext cx="6217920" cy="697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315455" y="1524000"/>
            <a:ext cx="643127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9536" y="2252472"/>
            <a:ext cx="505968" cy="426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69847" y="2069592"/>
            <a:ext cx="5486400" cy="6156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80759" y="2112264"/>
            <a:ext cx="563880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35024" y="2773679"/>
            <a:ext cx="438912" cy="3444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99616" y="2618232"/>
            <a:ext cx="7120128" cy="5059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99616" y="2956560"/>
            <a:ext cx="4681728" cy="533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766815" y="2990088"/>
            <a:ext cx="490727" cy="4998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35024" y="3550920"/>
            <a:ext cx="438912" cy="3718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99616" y="3395471"/>
            <a:ext cx="2243328" cy="5334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328415" y="3429000"/>
            <a:ext cx="1426464" cy="4998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340352" y="3395471"/>
            <a:ext cx="4376928" cy="5334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99616" y="3761232"/>
            <a:ext cx="3462528" cy="5334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547615" y="3794759"/>
            <a:ext cx="490727" cy="4998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36244" y="1514369"/>
            <a:ext cx="7973059" cy="2736850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6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数据库的物理设计的内容和方法</a:t>
            </a:r>
            <a:endParaRPr sz="32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690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10" b="1">
                <a:solidFill>
                  <a:srgbClr val="FFFFFF"/>
                </a:solidFill>
                <a:latin typeface="宋体"/>
                <a:cs typeface="宋体"/>
              </a:rPr>
              <a:t>设计物理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数据库</a:t>
            </a:r>
            <a:r>
              <a:rPr dirty="0" sz="2800" spc="5" b="1">
                <a:solidFill>
                  <a:srgbClr val="FFFFFF"/>
                </a:solidFill>
                <a:latin typeface="宋体"/>
                <a:cs typeface="宋体"/>
              </a:rPr>
              <a:t>结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构的准</a:t>
            </a:r>
            <a:r>
              <a:rPr dirty="0" sz="2800" spc="-15" b="1">
                <a:solidFill>
                  <a:srgbClr val="FFFFFF"/>
                </a:solidFill>
                <a:latin typeface="宋体"/>
                <a:cs typeface="宋体"/>
              </a:rPr>
              <a:t>备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工作</a:t>
            </a:r>
            <a:endParaRPr sz="2800">
              <a:latin typeface="宋体"/>
              <a:cs typeface="宋体"/>
            </a:endParaRPr>
          </a:p>
          <a:p>
            <a:pPr lvl="2" marL="1155700" indent="-229235">
              <a:lnSpc>
                <a:spcPts val="2770"/>
              </a:lnSpc>
              <a:spcBef>
                <a:spcPts val="810"/>
              </a:spcBef>
              <a:buClr>
                <a:srgbClr val="E4E4FF"/>
              </a:buClr>
              <a:buSzPct val="68750"/>
              <a:buFont typeface="Wingdings"/>
              <a:buChar char=""/>
              <a:tabLst>
                <a:tab pos="1156335" algn="l"/>
              </a:tabLst>
            </a:pP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充分了解应用环境，详细分析要运行的事务，以获</a:t>
            </a:r>
            <a:endParaRPr sz="2400">
              <a:latin typeface="宋体"/>
              <a:cs typeface="宋体"/>
            </a:endParaRPr>
          </a:p>
          <a:p>
            <a:pPr marL="1155700">
              <a:lnSpc>
                <a:spcPts val="2770"/>
              </a:lnSpc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得选择物理数据库设计所需参数</a:t>
            </a:r>
            <a:endParaRPr sz="2400">
              <a:latin typeface="宋体"/>
              <a:cs typeface="宋体"/>
            </a:endParaRPr>
          </a:p>
          <a:p>
            <a:pPr lvl="2" marL="1155700" indent="-229235">
              <a:lnSpc>
                <a:spcPct val="100000"/>
              </a:lnSpc>
              <a:spcBef>
                <a:spcPts val="580"/>
              </a:spcBef>
              <a:buClr>
                <a:srgbClr val="E4E4FF"/>
              </a:buClr>
              <a:buSzPct val="68750"/>
              <a:buFont typeface="Wingdings"/>
              <a:buChar char=""/>
              <a:tabLst>
                <a:tab pos="1156335" algn="l"/>
              </a:tabLst>
            </a:pP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充分了解所</a:t>
            </a: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用</a:t>
            </a:r>
            <a:r>
              <a:rPr dirty="0" sz="2400" spc="-5">
                <a:solidFill>
                  <a:srgbClr val="FFFFFF"/>
                </a:solidFill>
                <a:latin typeface="Garamond"/>
                <a:cs typeface="Garamond"/>
              </a:rPr>
              <a:t>RDBMS</a:t>
            </a: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的内部特征，特别是系统提供</a:t>
            </a:r>
            <a:endParaRPr sz="2400">
              <a:latin typeface="宋体"/>
              <a:cs typeface="宋体"/>
            </a:endParaRPr>
          </a:p>
          <a:p>
            <a:pPr marL="1155700">
              <a:lnSpc>
                <a:spcPct val="100000"/>
              </a:lnSpc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的存取方法和存储结构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4248" y="283463"/>
            <a:ext cx="5218176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70903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17495" y="467944"/>
            <a:ext cx="451231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数据库的物理设计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05255" y="1481327"/>
            <a:ext cx="6217920" cy="697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580631" y="1524000"/>
            <a:ext cx="643127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9536" y="2282951"/>
            <a:ext cx="505968" cy="3962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16736" y="2100072"/>
            <a:ext cx="7272527" cy="5852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16736" y="2526792"/>
            <a:ext cx="7272527" cy="5852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16736" y="2923032"/>
            <a:ext cx="6912863" cy="6156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54111" y="2965704"/>
            <a:ext cx="563879" cy="573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9536" y="3648455"/>
            <a:ext cx="505968" cy="3962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16736" y="3465576"/>
            <a:ext cx="7272527" cy="5852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16736" y="3892296"/>
            <a:ext cx="7272527" cy="5852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16736" y="4288535"/>
            <a:ext cx="5843016" cy="6156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684264" y="4331208"/>
            <a:ext cx="563879" cy="573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59536" y="5013959"/>
            <a:ext cx="505968" cy="3962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16736" y="4831079"/>
            <a:ext cx="7272527" cy="5852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16736" y="5227320"/>
            <a:ext cx="3700272" cy="6156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541520" y="5269991"/>
            <a:ext cx="551688" cy="57302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617720" y="5269991"/>
            <a:ext cx="563879" cy="5730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36244" y="1612773"/>
            <a:ext cx="6310630" cy="5124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22300" indent="-609600">
              <a:lnSpc>
                <a:spcPct val="100000"/>
              </a:lnSpc>
              <a:spcBef>
                <a:spcPts val="9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621665" algn="l"/>
                <a:tab pos="622300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数据库的物理设计的内容和方法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93444" y="2216353"/>
            <a:ext cx="7352665" cy="88074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546100" marR="5080" indent="-534035">
              <a:lnSpc>
                <a:spcPct val="100000"/>
              </a:lnSpc>
              <a:spcBef>
                <a:spcPts val="110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546100" algn="l"/>
                <a:tab pos="546735" algn="l"/>
              </a:tabLst>
            </a:pPr>
            <a:r>
              <a:rPr dirty="0" sz="2800" spc="10" b="1">
                <a:solidFill>
                  <a:srgbClr val="FFFFFF"/>
                </a:solidFill>
                <a:latin typeface="宋体"/>
                <a:cs typeface="宋体"/>
              </a:rPr>
              <a:t>对于数据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查询性</a:t>
            </a:r>
            <a:r>
              <a:rPr dirty="0" sz="2800" spc="5" b="1">
                <a:solidFill>
                  <a:srgbClr val="FFFFFF"/>
                </a:solidFill>
                <a:latin typeface="宋体"/>
                <a:cs typeface="宋体"/>
              </a:rPr>
              <a:t>事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务，应</a:t>
            </a:r>
            <a:r>
              <a:rPr dirty="0" sz="2800" spc="-15" b="1">
                <a:solidFill>
                  <a:srgbClr val="FFFFFF"/>
                </a:solidFill>
                <a:latin typeface="宋体"/>
                <a:cs typeface="宋体"/>
              </a:rPr>
              <a:t>选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择</a:t>
            </a:r>
            <a:r>
              <a:rPr dirty="0" sz="2800" spc="10" b="1">
                <a:solidFill>
                  <a:srgbClr val="FFFFFF"/>
                </a:solidFill>
                <a:latin typeface="宋体"/>
                <a:cs typeface="宋体"/>
              </a:rPr>
              <a:t>并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确定查</a:t>
            </a:r>
            <a:r>
              <a:rPr dirty="0" sz="2800" spc="-15" b="1">
                <a:solidFill>
                  <a:srgbClr val="FFFFFF"/>
                </a:solidFill>
                <a:latin typeface="宋体"/>
                <a:cs typeface="宋体"/>
              </a:rPr>
              <a:t>询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操 </a:t>
            </a:r>
            <a:r>
              <a:rPr dirty="0" sz="2800" spc="10" b="1">
                <a:solidFill>
                  <a:srgbClr val="FFFFFF"/>
                </a:solidFill>
                <a:latin typeface="宋体"/>
                <a:cs typeface="宋体"/>
              </a:rPr>
              <a:t>作使用的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关系、</a:t>
            </a:r>
            <a:r>
              <a:rPr dirty="0" sz="2800" spc="5" b="1">
                <a:solidFill>
                  <a:srgbClr val="FFFFFF"/>
                </a:solidFill>
                <a:latin typeface="宋体"/>
                <a:cs typeface="宋体"/>
              </a:rPr>
              <a:t>查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询条件</a:t>
            </a:r>
            <a:r>
              <a:rPr dirty="0" sz="2800" spc="-15" b="1">
                <a:solidFill>
                  <a:srgbClr val="FFFFFF"/>
                </a:solidFill>
                <a:latin typeface="宋体"/>
                <a:cs typeface="宋体"/>
              </a:rPr>
              <a:t>所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涉</a:t>
            </a:r>
            <a:r>
              <a:rPr dirty="0" sz="2800" spc="10" b="1">
                <a:solidFill>
                  <a:srgbClr val="FFFFFF"/>
                </a:solidFill>
                <a:latin typeface="宋体"/>
                <a:cs typeface="宋体"/>
              </a:rPr>
              <a:t>及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的属性</a:t>
            </a:r>
            <a:r>
              <a:rPr dirty="0" sz="2800" spc="-15" b="1">
                <a:solidFill>
                  <a:srgbClr val="FFFFFF"/>
                </a:solidFill>
                <a:latin typeface="宋体"/>
                <a:cs typeface="宋体"/>
              </a:rPr>
              <a:t>、</a:t>
            </a:r>
            <a:r>
              <a:rPr dirty="0" sz="2800" spc="-5" b="1">
                <a:solidFill>
                  <a:srgbClr val="FFFFFF"/>
                </a:solidFill>
                <a:latin typeface="宋体"/>
                <a:cs typeface="宋体"/>
              </a:rPr>
              <a:t>连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8270" rIns="0" bIns="0" rtlCol="0" vert="horz">
            <a:spAutoFit/>
          </a:bodyPr>
          <a:lstStyle/>
          <a:p>
            <a:pPr marL="546100">
              <a:lnSpc>
                <a:spcPct val="100000"/>
              </a:lnSpc>
              <a:spcBef>
                <a:spcPts val="1010"/>
              </a:spcBef>
            </a:pPr>
            <a:r>
              <a:rPr dirty="0" spc="15"/>
              <a:t>接条件所</a:t>
            </a:r>
            <a:r>
              <a:rPr dirty="0" spc="-5"/>
              <a:t>涉及的</a:t>
            </a:r>
            <a:r>
              <a:rPr dirty="0" spc="15"/>
              <a:t>属</a:t>
            </a:r>
            <a:r>
              <a:rPr dirty="0" spc="-5"/>
              <a:t>性、查询的</a:t>
            </a:r>
            <a:r>
              <a:rPr dirty="0" spc="15"/>
              <a:t>投</a:t>
            </a:r>
            <a:r>
              <a:rPr dirty="0" spc="-5"/>
              <a:t>影属性。</a:t>
            </a:r>
          </a:p>
          <a:p>
            <a:pPr algn="just" marL="546100" marR="5080" indent="-534035">
              <a:lnSpc>
                <a:spcPct val="96500"/>
              </a:lnSpc>
              <a:spcBef>
                <a:spcPts val="1030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546735" algn="l"/>
              </a:tabLst>
            </a:pPr>
            <a:r>
              <a:rPr dirty="0" spc="10"/>
              <a:t>对于数据</a:t>
            </a:r>
            <a:r>
              <a:rPr dirty="0" spc="-5"/>
              <a:t>更新性</a:t>
            </a:r>
            <a:r>
              <a:rPr dirty="0" spc="5"/>
              <a:t>事</a:t>
            </a:r>
            <a:r>
              <a:rPr dirty="0" spc="-5"/>
              <a:t>务，应</a:t>
            </a:r>
            <a:r>
              <a:rPr dirty="0" spc="-15"/>
              <a:t>选</a:t>
            </a:r>
            <a:r>
              <a:rPr dirty="0" spc="-5"/>
              <a:t>择</a:t>
            </a:r>
            <a:r>
              <a:rPr dirty="0" spc="10"/>
              <a:t>并</a:t>
            </a:r>
            <a:r>
              <a:rPr dirty="0" spc="-5"/>
              <a:t>确定被</a:t>
            </a:r>
            <a:r>
              <a:rPr dirty="0" spc="-15"/>
              <a:t>更</a:t>
            </a:r>
            <a:r>
              <a:rPr dirty="0" spc="-5"/>
              <a:t>新 </a:t>
            </a:r>
            <a:r>
              <a:rPr dirty="0" spc="10"/>
              <a:t>的关系、</a:t>
            </a:r>
            <a:r>
              <a:rPr dirty="0" spc="-5"/>
              <a:t>每个关</a:t>
            </a:r>
            <a:r>
              <a:rPr dirty="0" spc="5"/>
              <a:t>系</a:t>
            </a:r>
            <a:r>
              <a:rPr dirty="0" spc="-5"/>
              <a:t>上的更</a:t>
            </a:r>
            <a:r>
              <a:rPr dirty="0" spc="-15"/>
              <a:t>新</a:t>
            </a:r>
            <a:r>
              <a:rPr dirty="0" spc="-5"/>
              <a:t>操</a:t>
            </a:r>
            <a:r>
              <a:rPr dirty="0" spc="10"/>
              <a:t>作</a:t>
            </a:r>
            <a:r>
              <a:rPr dirty="0" spc="-5"/>
              <a:t>条件所</a:t>
            </a:r>
            <a:r>
              <a:rPr dirty="0" spc="-15"/>
              <a:t>涉</a:t>
            </a:r>
            <a:r>
              <a:rPr dirty="0" spc="-5"/>
              <a:t>及 </a:t>
            </a:r>
            <a:r>
              <a:rPr dirty="0" spc="15"/>
              <a:t>的属性、</a:t>
            </a:r>
            <a:r>
              <a:rPr dirty="0" spc="-5"/>
              <a:t>修改操</a:t>
            </a:r>
            <a:r>
              <a:rPr dirty="0" spc="15"/>
              <a:t>作</a:t>
            </a:r>
            <a:r>
              <a:rPr dirty="0" spc="-5"/>
              <a:t>要改变的属</a:t>
            </a:r>
            <a:r>
              <a:rPr dirty="0" spc="15"/>
              <a:t>性</a:t>
            </a:r>
            <a:r>
              <a:rPr dirty="0" spc="-5"/>
              <a:t>值</a:t>
            </a:r>
          </a:p>
          <a:p>
            <a:pPr algn="just" marL="546100" marR="5080" indent="-534035">
              <a:lnSpc>
                <a:spcPts val="3120"/>
              </a:lnSpc>
              <a:spcBef>
                <a:spcPts val="1215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546735" algn="l"/>
              </a:tabLst>
            </a:pPr>
            <a:r>
              <a:rPr dirty="0" spc="10"/>
              <a:t>此外，还</a:t>
            </a:r>
            <a:r>
              <a:rPr dirty="0" spc="-5"/>
              <a:t>需要确</a:t>
            </a:r>
            <a:r>
              <a:rPr dirty="0" spc="5"/>
              <a:t>定</a:t>
            </a:r>
            <a:r>
              <a:rPr dirty="0" spc="-5"/>
              <a:t>各个事</a:t>
            </a:r>
            <a:r>
              <a:rPr dirty="0" spc="-15"/>
              <a:t>务</a:t>
            </a:r>
            <a:r>
              <a:rPr dirty="0" spc="-5"/>
              <a:t>在</a:t>
            </a:r>
            <a:r>
              <a:rPr dirty="0" spc="10"/>
              <a:t>各</a:t>
            </a:r>
            <a:r>
              <a:rPr dirty="0" spc="-5"/>
              <a:t>关系上</a:t>
            </a:r>
            <a:r>
              <a:rPr dirty="0" spc="-15"/>
              <a:t>运</a:t>
            </a:r>
            <a:r>
              <a:rPr dirty="0" spc="-5"/>
              <a:t>行 </a:t>
            </a:r>
            <a:r>
              <a:rPr dirty="0" spc="10"/>
              <a:t>的频率和</a:t>
            </a:r>
            <a:r>
              <a:rPr dirty="0" spc="-5"/>
              <a:t>性能要</a:t>
            </a:r>
            <a:r>
              <a:rPr dirty="0" spc="5"/>
              <a:t>求</a:t>
            </a:r>
            <a:r>
              <a:rPr dirty="0" spc="-5"/>
              <a:t>。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4248" y="283463"/>
            <a:ext cx="5218176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70903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17495" y="467944"/>
            <a:ext cx="451231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数据库的物理设计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481327"/>
            <a:ext cx="5407152" cy="697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504688" y="1524000"/>
            <a:ext cx="643127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9536" y="2252472"/>
            <a:ext cx="505968" cy="426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69847" y="2069592"/>
            <a:ext cx="4395216" cy="6156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89576" y="2112264"/>
            <a:ext cx="579120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093208" y="2069592"/>
            <a:ext cx="2609088" cy="6156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226807" y="2112264"/>
            <a:ext cx="579120" cy="573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30440" y="2112264"/>
            <a:ext cx="563879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59536" y="2764535"/>
            <a:ext cx="505968" cy="426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69847" y="2581655"/>
            <a:ext cx="7595616" cy="6156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189976" y="2624327"/>
            <a:ext cx="563879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36244" y="1514369"/>
            <a:ext cx="7891780" cy="1637664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6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关系数据库物理设计的内容</a:t>
            </a:r>
            <a:endParaRPr sz="32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690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为关系模式选择存取方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法</a:t>
            </a:r>
            <a:r>
              <a:rPr dirty="0" sz="2800" spc="-5">
                <a:solidFill>
                  <a:srgbClr val="FFFFFF"/>
                </a:solidFill>
                <a:latin typeface="Garamond"/>
                <a:cs typeface="Garamond"/>
              </a:rPr>
              <a:t>(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建立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存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取路</a:t>
            </a:r>
            <a:r>
              <a:rPr dirty="0" sz="2800" spc="-15">
                <a:solidFill>
                  <a:srgbClr val="FFFFFF"/>
                </a:solidFill>
                <a:latin typeface="宋体"/>
                <a:cs typeface="宋体"/>
              </a:rPr>
              <a:t>径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)</a:t>
            </a:r>
            <a:endParaRPr sz="2800">
              <a:latin typeface="Garamond"/>
              <a:cs typeface="Garamond"/>
            </a:endParaRPr>
          </a:p>
          <a:p>
            <a:pPr lvl="1" marL="756285" indent="-287020">
              <a:lnSpc>
                <a:spcPct val="100000"/>
              </a:lnSpc>
              <a:spcBef>
                <a:spcPts val="675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设计关系、索引等数据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库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文件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物理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存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储结构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4664" y="283463"/>
            <a:ext cx="4657344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90488" y="344424"/>
            <a:ext cx="871728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97911" y="467944"/>
            <a:ext cx="3951604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需求分析的重点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722120"/>
            <a:ext cx="573024" cy="445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517903"/>
            <a:ext cx="7842504" cy="661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0080" y="2005583"/>
            <a:ext cx="3380232" cy="661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77767" y="2005583"/>
            <a:ext cx="5035295" cy="6614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0080" y="2456688"/>
            <a:ext cx="3810000" cy="6979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907535" y="2456688"/>
            <a:ext cx="947927" cy="697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12920" y="2499360"/>
            <a:ext cx="643127" cy="655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0080" y="3075432"/>
            <a:ext cx="643127" cy="6644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36244" y="1649349"/>
            <a:ext cx="7701280" cy="1451610"/>
          </a:xfrm>
          <a:prstGeom prst="rect">
            <a:avLst/>
          </a:prstGeom>
        </p:spPr>
        <p:txBody>
          <a:bodyPr wrap="square" lIns="0" tIns="29844" rIns="0" bIns="0" rtlCol="0" vert="horz">
            <a:spAutoFit/>
          </a:bodyPr>
          <a:lstStyle/>
          <a:p>
            <a:pPr algn="just" marL="356870" marR="5080" indent="-344805">
              <a:lnSpc>
                <a:spcPct val="96300"/>
              </a:lnSpc>
              <a:spcBef>
                <a:spcPts val="234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需求分析的重点是调查、收集与分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析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用户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在数据管理中</a:t>
            </a:r>
            <a:r>
              <a:rPr dirty="0" sz="3200" spc="-5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3200" b="1">
                <a:solidFill>
                  <a:srgbClr val="FFFFFF"/>
                </a:solidFill>
                <a:latin typeface="宋体"/>
                <a:cs typeface="宋体"/>
              </a:rPr>
              <a:t>信息要求、处理要求、安 </a:t>
            </a:r>
            <a:r>
              <a:rPr dirty="0" sz="3200" b="1">
                <a:solidFill>
                  <a:srgbClr val="FFFFFF"/>
                </a:solidFill>
                <a:latin typeface="宋体"/>
                <a:cs typeface="宋体"/>
              </a:rPr>
              <a:t>全性与完整性要</a:t>
            </a:r>
            <a:r>
              <a:rPr dirty="0" sz="3200" spc="10" b="1">
                <a:solidFill>
                  <a:srgbClr val="FFFFFF"/>
                </a:solidFill>
                <a:latin typeface="宋体"/>
                <a:cs typeface="宋体"/>
              </a:rPr>
              <a:t>求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3416" y="283463"/>
            <a:ext cx="6339840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031735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56410" y="467944"/>
            <a:ext cx="563372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关系模式存取方法选择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73351"/>
            <a:ext cx="573024" cy="445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469136"/>
            <a:ext cx="7842504" cy="661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0080" y="1908048"/>
            <a:ext cx="7842504" cy="661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0080" y="2310383"/>
            <a:ext cx="4191000" cy="69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288535" y="2353055"/>
            <a:ext cx="643127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1000" y="3087623"/>
            <a:ext cx="573024" cy="445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0080" y="2883407"/>
            <a:ext cx="7842504" cy="6614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0080" y="3285744"/>
            <a:ext cx="7028688" cy="6979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126223" y="3328415"/>
            <a:ext cx="643127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0080" y="3858767"/>
            <a:ext cx="643127" cy="6614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81000" y="4562855"/>
            <a:ext cx="573024" cy="4815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0080" y="4401311"/>
            <a:ext cx="1639824" cy="6553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737360" y="4358640"/>
            <a:ext cx="2974848" cy="6979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169664" y="4401311"/>
            <a:ext cx="643127" cy="6553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59536" y="5087111"/>
            <a:ext cx="505968" cy="4267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69847" y="4904232"/>
            <a:ext cx="4041648" cy="6156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636008" y="4946903"/>
            <a:ext cx="929639" cy="57302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090159" y="4904232"/>
            <a:ext cx="2252472" cy="6156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67143" y="4946903"/>
            <a:ext cx="563879" cy="57302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59536" y="5556503"/>
            <a:ext cx="505968" cy="4267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69847" y="5373623"/>
            <a:ext cx="1545336" cy="6156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139695" y="5416296"/>
            <a:ext cx="1459992" cy="5730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124200" y="5373623"/>
            <a:ext cx="1545336" cy="61569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194047" y="5416296"/>
            <a:ext cx="563879" cy="5730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59536" y="6025896"/>
            <a:ext cx="505968" cy="4267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69847" y="5885688"/>
            <a:ext cx="1429512" cy="5730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023872" y="5843015"/>
            <a:ext cx="1188720" cy="6156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737104" y="5885688"/>
            <a:ext cx="563880" cy="5730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536244" y="1600581"/>
            <a:ext cx="7670165" cy="4814570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algn="just" marL="356870" marR="5080" indent="-344805">
              <a:lnSpc>
                <a:spcPct val="86300"/>
              </a:lnSpc>
              <a:spcBef>
                <a:spcPts val="61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数据库系统是多用户共享的系统，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对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同一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个关系要建立多条存取路径才能满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足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多用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户的多种应用要求。</a:t>
            </a:r>
            <a:endParaRPr sz="3200">
              <a:latin typeface="宋体"/>
              <a:cs typeface="宋体"/>
            </a:endParaRPr>
          </a:p>
          <a:p>
            <a:pPr algn="just" marL="356870" marR="5080" indent="-344805">
              <a:lnSpc>
                <a:spcPts val="3170"/>
              </a:lnSpc>
              <a:spcBef>
                <a:spcPts val="134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物理设计的第一个任务就是要确定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选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择哪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些存取方法，即建立哪些存取路径。</a:t>
            </a:r>
            <a:endParaRPr sz="32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CC00"/>
              </a:buClr>
              <a:buFont typeface="Wingdings"/>
              <a:buChar char=""/>
            </a:pPr>
            <a:endParaRPr sz="40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>
                <a:solidFill>
                  <a:srgbClr val="FFFFFF"/>
                </a:solidFill>
                <a:latin typeface="Garamond"/>
                <a:cs typeface="Garamond"/>
              </a:rPr>
              <a:t>DBMS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常用存取方法</a:t>
            </a:r>
            <a:endParaRPr sz="32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355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索引方法，目前主要</a:t>
            </a:r>
            <a:r>
              <a:rPr dirty="0" sz="2800" spc="15">
                <a:solidFill>
                  <a:srgbClr val="FFFFFF"/>
                </a:solidFill>
                <a:latin typeface="宋体"/>
                <a:cs typeface="宋体"/>
              </a:rPr>
              <a:t>是</a:t>
            </a:r>
            <a:r>
              <a:rPr dirty="0" sz="2800" spc="-10">
                <a:solidFill>
                  <a:srgbClr val="FFFFFF"/>
                </a:solidFill>
                <a:latin typeface="Garamond"/>
                <a:cs typeface="Garamond"/>
              </a:rPr>
              <a:t>B+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树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索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引方法</a:t>
            </a:r>
            <a:endParaRPr sz="28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340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聚簇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Cluster</a:t>
            </a:r>
            <a:r>
              <a:rPr dirty="0" sz="2800">
                <a:solidFill>
                  <a:srgbClr val="FFFFFF"/>
                </a:solidFill>
                <a:latin typeface="宋体"/>
                <a:cs typeface="宋体"/>
              </a:rPr>
              <a:t>）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方法</a:t>
            </a:r>
            <a:endParaRPr sz="28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340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>
                <a:solidFill>
                  <a:srgbClr val="FFFFFF"/>
                </a:solidFill>
                <a:latin typeface="Garamond"/>
                <a:cs typeface="Garamond"/>
              </a:rPr>
              <a:t>HASH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方法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7464" y="1932432"/>
            <a:ext cx="5577840" cy="1283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97752" y="2017776"/>
            <a:ext cx="1179576" cy="11978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65679" y="2185187"/>
            <a:ext cx="4617720" cy="9410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/>
              <a:t>数据库的实施</a:t>
            </a:r>
            <a:endParaRPr sz="6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5079" y="283463"/>
            <a:ext cx="4096512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910071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数据库的实施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481327"/>
            <a:ext cx="4596384" cy="697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93920" y="1524000"/>
            <a:ext cx="643127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9536" y="2252472"/>
            <a:ext cx="505968" cy="426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69847" y="2069592"/>
            <a:ext cx="832104" cy="6156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26463" y="2112264"/>
            <a:ext cx="1228344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179320" y="2069592"/>
            <a:ext cx="2971800" cy="6156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75632" y="2112264"/>
            <a:ext cx="563879" cy="573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9536" y="2764535"/>
            <a:ext cx="505968" cy="426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9847" y="2581655"/>
            <a:ext cx="2615183" cy="6156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09544" y="2624327"/>
            <a:ext cx="563880" cy="573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59536" y="3276600"/>
            <a:ext cx="505968" cy="4267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69847" y="3093720"/>
            <a:ext cx="3685032" cy="6156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279391" y="3136392"/>
            <a:ext cx="563879" cy="5730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59536" y="3788664"/>
            <a:ext cx="505968" cy="4267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69847" y="3605784"/>
            <a:ext cx="2615183" cy="6156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209544" y="3648455"/>
            <a:ext cx="563880" cy="573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36244" y="1514369"/>
            <a:ext cx="4424045" cy="2661920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algn="r" marL="344170" marR="5080" indent="-344170">
              <a:lnSpc>
                <a:spcPct val="100000"/>
              </a:lnSpc>
              <a:spcBef>
                <a:spcPts val="86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44170" algn="l"/>
                <a:tab pos="3448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数据库实施的工作内容</a:t>
            </a:r>
            <a:endParaRPr sz="3200">
              <a:latin typeface="宋体"/>
              <a:cs typeface="宋体"/>
            </a:endParaRPr>
          </a:p>
          <a:p>
            <a:pPr algn="r" lvl="1" marL="287020" marR="52705" indent="-287020">
              <a:lnSpc>
                <a:spcPct val="100000"/>
              </a:lnSpc>
              <a:spcBef>
                <a:spcPts val="690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287020" algn="l"/>
              </a:tabLst>
            </a:pP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用</a:t>
            </a:r>
            <a:r>
              <a:rPr dirty="0" sz="2800" spc="-5">
                <a:solidFill>
                  <a:srgbClr val="FFFFFF"/>
                </a:solidFill>
                <a:latin typeface="Garamond"/>
                <a:cs typeface="Garamond"/>
              </a:rPr>
              <a:t>DD</a:t>
            </a: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L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定义数据库结构</a:t>
            </a:r>
            <a:endParaRPr sz="28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675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组织数据入库</a:t>
            </a:r>
            <a:endParaRPr sz="28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670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编制与调试应用程序</a:t>
            </a:r>
            <a:endParaRPr sz="28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675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数据库试运行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2416" y="1932432"/>
            <a:ext cx="7107935" cy="1283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162800" y="2017776"/>
            <a:ext cx="1179576" cy="11978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00377" y="2185187"/>
            <a:ext cx="6148705" cy="9410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/>
              <a:t>数据库运行与维护</a:t>
            </a:r>
            <a:endParaRPr sz="6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4248" y="283463"/>
            <a:ext cx="5218176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70903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17495" y="467944"/>
            <a:ext cx="451231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数据库运行与维护</a:t>
            </a:r>
          </a:p>
        </p:txBody>
      </p:sp>
      <p:sp>
        <p:nvSpPr>
          <p:cNvPr id="5" name="object 5"/>
          <p:cNvSpPr/>
          <p:nvPr/>
        </p:nvSpPr>
        <p:spPr>
          <a:xfrm>
            <a:off x="402336" y="1709927"/>
            <a:ext cx="505968" cy="3962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559" y="1527047"/>
            <a:ext cx="7952232" cy="5852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559" y="1923288"/>
            <a:ext cx="3685032" cy="6156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880103" y="1965960"/>
            <a:ext cx="563879" cy="573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559" y="2468879"/>
            <a:ext cx="563879" cy="5821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2336" y="3160776"/>
            <a:ext cx="505968" cy="3962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70559" y="2977895"/>
            <a:ext cx="7952232" cy="5852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70559" y="3374135"/>
            <a:ext cx="2615183" cy="6156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10255" y="3416808"/>
            <a:ext cx="563880" cy="5730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70559" y="3919728"/>
            <a:ext cx="563879" cy="5821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02336" y="4611623"/>
            <a:ext cx="505968" cy="3962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70559" y="4428744"/>
            <a:ext cx="7952232" cy="5852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70559" y="4824984"/>
            <a:ext cx="8296656" cy="6156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491728" y="4867655"/>
            <a:ext cx="563879" cy="573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77824" y="5501640"/>
            <a:ext cx="438912" cy="3718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00327" y="5346191"/>
            <a:ext cx="3157728" cy="5334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843528" y="5379720"/>
            <a:ext cx="490727" cy="4998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77824" y="5940552"/>
            <a:ext cx="438912" cy="3718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00327" y="5785103"/>
            <a:ext cx="5596128" cy="5333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81928" y="5818632"/>
            <a:ext cx="490727" cy="4998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70559" y="6248398"/>
            <a:ext cx="563879" cy="5821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536244" y="1643252"/>
            <a:ext cx="8193405" cy="463296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356870" marR="351790" indent="-344805">
              <a:lnSpc>
                <a:spcPts val="3120"/>
              </a:lnSpc>
              <a:spcBef>
                <a:spcPts val="409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数据库试运行结果符合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设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计目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标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后，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数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据库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就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可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以真正投入运行了。</a:t>
            </a:r>
            <a:endParaRPr sz="2800">
              <a:latin typeface="宋体"/>
              <a:cs typeface="宋体"/>
            </a:endParaRPr>
          </a:p>
          <a:p>
            <a:pPr>
              <a:lnSpc>
                <a:spcPct val="100000"/>
              </a:lnSpc>
              <a:buClr>
                <a:srgbClr val="FFCC00"/>
              </a:buClr>
              <a:buFont typeface="Wingdings"/>
              <a:buChar char=""/>
            </a:pPr>
            <a:endParaRPr sz="2800">
              <a:latin typeface="Times New Roman"/>
              <a:cs typeface="Times New Roman"/>
            </a:endParaRPr>
          </a:p>
          <a:p>
            <a:pPr marL="356870" marR="351790" indent="-344805">
              <a:lnSpc>
                <a:spcPts val="3120"/>
              </a:lnSpc>
              <a:spcBef>
                <a:spcPts val="1970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数据库投入运行标志着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开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发任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务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的基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本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完成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和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维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护工作的开始</a:t>
            </a:r>
            <a:endParaRPr sz="2800">
              <a:latin typeface="宋体"/>
              <a:cs typeface="宋体"/>
            </a:endParaRPr>
          </a:p>
          <a:p>
            <a:pPr>
              <a:lnSpc>
                <a:spcPct val="100000"/>
              </a:lnSpc>
              <a:buClr>
                <a:srgbClr val="FFCC00"/>
              </a:buClr>
              <a:buFont typeface="Wingdings"/>
              <a:buChar char=""/>
            </a:pPr>
            <a:endParaRPr sz="2800">
              <a:latin typeface="Times New Roman"/>
              <a:cs typeface="Times New Roman"/>
            </a:endParaRPr>
          </a:p>
          <a:p>
            <a:pPr marL="356870" marR="5080" indent="-344805">
              <a:lnSpc>
                <a:spcPts val="3120"/>
              </a:lnSpc>
              <a:spcBef>
                <a:spcPts val="1970"/>
              </a:spcBef>
              <a:buClr>
                <a:srgbClr val="FFCC00"/>
              </a:buClr>
              <a:buSzPct val="69642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对数据库设计进行评价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、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调整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、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修改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等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维护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工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作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是一个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长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期的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任务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，也是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设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计工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作的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继续和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提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高。</a:t>
            </a:r>
            <a:endParaRPr sz="28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530"/>
              </a:spcBef>
              <a:buClr>
                <a:srgbClr val="A885DF"/>
              </a:buClr>
              <a:buSzPct val="68750"/>
              <a:buFont typeface="Wingdings"/>
              <a:buChar char=""/>
              <a:tabLst>
                <a:tab pos="756920" algn="l"/>
              </a:tabLst>
            </a:pPr>
            <a:r>
              <a:rPr dirty="0" sz="2400" spc="-5">
                <a:solidFill>
                  <a:srgbClr val="FFFFFF"/>
                </a:solidFill>
                <a:latin typeface="宋体"/>
                <a:cs typeface="宋体"/>
              </a:rPr>
              <a:t>应用环境在不断变化</a:t>
            </a:r>
            <a:endParaRPr sz="24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580"/>
              </a:spcBef>
              <a:buClr>
                <a:srgbClr val="A885DF"/>
              </a:buClr>
              <a:buSzPct val="6875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dirty="0" sz="2400">
                <a:solidFill>
                  <a:srgbClr val="FFFFFF"/>
                </a:solidFill>
                <a:latin typeface="宋体"/>
                <a:cs typeface="宋体"/>
              </a:rPr>
              <a:t>数据库运行过程中物理存储会不断变化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66744" y="283463"/>
            <a:ext cx="1853183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88408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00627" y="467944"/>
            <a:ext cx="114744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小结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481327"/>
            <a:ext cx="3785616" cy="697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883152" y="1524000"/>
            <a:ext cx="643127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9536" y="2252472"/>
            <a:ext cx="505968" cy="426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69847" y="2069592"/>
            <a:ext cx="1901952" cy="6156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96311" y="2112264"/>
            <a:ext cx="563880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9536" y="2764535"/>
            <a:ext cx="505968" cy="426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69847" y="2581655"/>
            <a:ext cx="2615183" cy="6156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09544" y="2624327"/>
            <a:ext cx="563880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59536" y="3276600"/>
            <a:ext cx="505968" cy="4267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69847" y="3093720"/>
            <a:ext cx="2615183" cy="6156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209544" y="3136392"/>
            <a:ext cx="563880" cy="5730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59536" y="3788664"/>
            <a:ext cx="505968" cy="4267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69847" y="3605784"/>
            <a:ext cx="1901952" cy="6156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496311" y="3648455"/>
            <a:ext cx="563880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59536" y="4300728"/>
            <a:ext cx="505968" cy="4267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9847" y="4117847"/>
            <a:ext cx="1188719" cy="6156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783079" y="4160520"/>
            <a:ext cx="563880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59536" y="4812791"/>
            <a:ext cx="505968" cy="4267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69847" y="4629911"/>
            <a:ext cx="1901952" cy="6156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496311" y="4672584"/>
            <a:ext cx="563880" cy="5730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40080" y="5172455"/>
            <a:ext cx="643127" cy="6644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81000" y="5928359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0080" y="5724144"/>
            <a:ext cx="6623304" cy="6979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720840" y="5766815"/>
            <a:ext cx="643127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0080" y="6342886"/>
            <a:ext cx="643127" cy="5151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536244" y="1514369"/>
            <a:ext cx="6450965" cy="4855845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6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数据库的设计过程</a:t>
            </a:r>
            <a:endParaRPr sz="32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690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需求分析</a:t>
            </a:r>
            <a:endParaRPr sz="28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675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概念结构设计</a:t>
            </a:r>
            <a:endParaRPr sz="28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670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逻辑结构设计</a:t>
            </a:r>
            <a:endParaRPr sz="28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675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物理设计</a:t>
            </a:r>
            <a:endParaRPr sz="28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675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实施</a:t>
            </a:r>
            <a:endParaRPr sz="28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675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运行维护</a:t>
            </a:r>
            <a:endParaRPr sz="2800">
              <a:latin typeface="宋体"/>
              <a:cs typeface="宋体"/>
            </a:endParaRPr>
          </a:p>
          <a:p>
            <a:pPr lvl="1">
              <a:lnSpc>
                <a:spcPct val="100000"/>
              </a:lnSpc>
              <a:buClr>
                <a:srgbClr val="A885DF"/>
              </a:buClr>
              <a:buFont typeface="Wingdings"/>
              <a:buChar char=""/>
            </a:pPr>
            <a:endParaRPr sz="28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214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设计过程中往往还会有许多反复。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4664" y="283463"/>
            <a:ext cx="4657344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90488" y="344424"/>
            <a:ext cx="871728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97911" y="467944"/>
            <a:ext cx="3951604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分析需求的方法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85544"/>
            <a:ext cx="573024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481327"/>
            <a:ext cx="6623304" cy="697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20840" y="1524000"/>
            <a:ext cx="643127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9536" y="2252472"/>
            <a:ext cx="505968" cy="426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69847" y="2069592"/>
            <a:ext cx="5099304" cy="6156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93664" y="2112264"/>
            <a:ext cx="3148584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366759" y="2069592"/>
            <a:ext cx="777240" cy="6156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69847" y="2496311"/>
            <a:ext cx="1188719" cy="6156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83079" y="2538983"/>
            <a:ext cx="886968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194560" y="2496311"/>
            <a:ext cx="1545336" cy="6156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64408" y="2538983"/>
            <a:ext cx="563879" cy="5730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0080" y="3038855"/>
            <a:ext cx="643127" cy="6644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59536" y="3776471"/>
            <a:ext cx="505968" cy="4267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69847" y="3636264"/>
            <a:ext cx="886967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81327" y="3593591"/>
            <a:ext cx="7242048" cy="6156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69847" y="4050791"/>
            <a:ext cx="5108448" cy="5852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702808" y="4050791"/>
            <a:ext cx="1901951" cy="5852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129271" y="4050791"/>
            <a:ext cx="832103" cy="58521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485888" y="4050791"/>
            <a:ext cx="1188720" cy="58521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69847" y="4447032"/>
            <a:ext cx="1194816" cy="61569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789176" y="4447032"/>
            <a:ext cx="2258568" cy="61569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572255" y="4489703"/>
            <a:ext cx="563879" cy="5730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0080" y="4989576"/>
            <a:ext cx="643127" cy="6644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36244" y="1514369"/>
            <a:ext cx="8425815" cy="3503929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6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分析和表达用户的需求的常用方法</a:t>
            </a:r>
            <a:endParaRPr sz="3200">
              <a:latin typeface="宋体"/>
              <a:cs typeface="宋体"/>
            </a:endParaRPr>
          </a:p>
          <a:p>
            <a:pPr lvl="1" marL="756285" marR="5080" indent="-287020">
              <a:lnSpc>
                <a:spcPct val="100000"/>
              </a:lnSpc>
              <a:spcBef>
                <a:spcPts val="690"/>
              </a:spcBef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自顶向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下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的结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构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化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分析方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法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（</a:t>
            </a:r>
            <a:r>
              <a:rPr dirty="0" sz="2800" spc="5">
                <a:solidFill>
                  <a:srgbClr val="FFFFFF"/>
                </a:solidFill>
                <a:latin typeface="Garamond"/>
                <a:cs typeface="Garamond"/>
              </a:rPr>
              <a:t>Structured</a:t>
            </a:r>
            <a:r>
              <a:rPr dirty="0" sz="2800" spc="-25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Garamond"/>
                <a:cs typeface="Garamond"/>
              </a:rPr>
              <a:t>Analysis</a:t>
            </a:r>
            <a:r>
              <a:rPr dirty="0" sz="2800" spc="-5">
                <a:solidFill>
                  <a:srgbClr val="FFFFFF"/>
                </a:solidFill>
                <a:latin typeface="宋体"/>
                <a:cs typeface="宋体"/>
              </a:rPr>
              <a:t>， 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简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称</a:t>
            </a:r>
            <a:r>
              <a:rPr dirty="0" sz="2800" spc="-5">
                <a:solidFill>
                  <a:srgbClr val="FFFFFF"/>
                </a:solidFill>
                <a:latin typeface="Garamond"/>
                <a:cs typeface="Garamond"/>
              </a:rPr>
              <a:t>SA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方法）</a:t>
            </a:r>
            <a:endParaRPr sz="2800">
              <a:latin typeface="宋体"/>
              <a:cs typeface="宋体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A885DF"/>
              </a:buClr>
              <a:buFont typeface="Wingdings"/>
              <a:buChar char=""/>
            </a:pPr>
            <a:endParaRPr sz="4550">
              <a:latin typeface="Times New Roman"/>
              <a:cs typeface="Times New Roman"/>
            </a:endParaRPr>
          </a:p>
          <a:p>
            <a:pPr algn="just" lvl="1" marL="756285" marR="483234" indent="-287020">
              <a:lnSpc>
                <a:spcPct val="100099"/>
              </a:lnSpc>
              <a:buClr>
                <a:srgbClr val="A885DF"/>
              </a:buClr>
              <a:buSzPct val="69642"/>
              <a:buFont typeface="Wingdings"/>
              <a:buChar char=""/>
              <a:tabLst>
                <a:tab pos="756920" algn="l"/>
              </a:tabLst>
            </a:pPr>
            <a:r>
              <a:rPr dirty="0" sz="2800" spc="-5">
                <a:solidFill>
                  <a:srgbClr val="FFFFFF"/>
                </a:solidFill>
                <a:latin typeface="Garamond"/>
                <a:cs typeface="Garamond"/>
              </a:rPr>
              <a:t>SA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方法从最上层的系统组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织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机构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入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手，</a:t>
            </a:r>
            <a:r>
              <a:rPr dirty="0" sz="2800" spc="-25">
                <a:solidFill>
                  <a:srgbClr val="FFFFFF"/>
                </a:solidFill>
                <a:latin typeface="宋体"/>
                <a:cs typeface="宋体"/>
              </a:rPr>
              <a:t>采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用逐 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层分解的方式分析系统</a:t>
            </a:r>
            <a:r>
              <a:rPr dirty="0" sz="2800" spc="-2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并</a:t>
            </a:r>
            <a:r>
              <a:rPr dirty="0" sz="2800" spc="20">
                <a:solidFill>
                  <a:srgbClr val="FFFFFF"/>
                </a:solidFill>
                <a:latin typeface="宋体"/>
                <a:cs typeface="宋体"/>
              </a:rPr>
              <a:t>用</a:t>
            </a:r>
            <a:r>
              <a:rPr dirty="0" sz="2800" spc="-10" b="1">
                <a:solidFill>
                  <a:srgbClr val="FFFFFF"/>
                </a:solidFill>
                <a:latin typeface="宋体"/>
                <a:cs typeface="宋体"/>
              </a:rPr>
              <a:t>数据流图</a:t>
            </a:r>
            <a:r>
              <a:rPr dirty="0" sz="2800" spc="10">
                <a:solidFill>
                  <a:srgbClr val="FFFFFF"/>
                </a:solidFill>
                <a:latin typeface="宋体"/>
                <a:cs typeface="宋体"/>
              </a:rPr>
              <a:t>和</a:t>
            </a:r>
            <a:r>
              <a:rPr dirty="0" sz="2800" spc="-10" b="1">
                <a:solidFill>
                  <a:srgbClr val="FFFFFF"/>
                </a:solidFill>
                <a:latin typeface="宋体"/>
                <a:cs typeface="宋体"/>
              </a:rPr>
              <a:t>数据 </a:t>
            </a:r>
            <a:r>
              <a:rPr dirty="0" sz="2800" spc="15" b="1">
                <a:solidFill>
                  <a:srgbClr val="FFFFFF"/>
                </a:solidFill>
                <a:latin typeface="宋体"/>
                <a:cs typeface="宋体"/>
              </a:rPr>
              <a:t>字典</a:t>
            </a:r>
            <a:r>
              <a:rPr dirty="0" sz="2800" spc="5">
                <a:solidFill>
                  <a:srgbClr val="FFFFFF"/>
                </a:solidFill>
                <a:latin typeface="宋体"/>
                <a:cs typeface="宋体"/>
              </a:rPr>
              <a:t>描述系统。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2511" y="1932432"/>
            <a:ext cx="4047743" cy="1283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32703" y="2017776"/>
            <a:ext cx="1179576" cy="11978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30982" y="2185187"/>
            <a:ext cx="3087370" cy="9410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0"/>
              <a:t>数据流图</a:t>
            </a:r>
            <a:endParaRPr sz="6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66744" y="283463"/>
            <a:ext cx="1853183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88408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00627" y="467944"/>
            <a:ext cx="114744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概述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722120"/>
            <a:ext cx="573024" cy="445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517903"/>
            <a:ext cx="7842504" cy="661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0080" y="2005583"/>
            <a:ext cx="7842504" cy="661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0080" y="2493264"/>
            <a:ext cx="7842504" cy="6614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0080" y="2944367"/>
            <a:ext cx="6217920" cy="6979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15455" y="2987039"/>
            <a:ext cx="643127" cy="655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1000" y="3733800"/>
            <a:ext cx="573024" cy="4815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0080" y="3529584"/>
            <a:ext cx="8263128" cy="6979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360664" y="3572255"/>
            <a:ext cx="643127" cy="655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36244" y="1649349"/>
            <a:ext cx="8086725" cy="252476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algn="just" marL="356870" marR="421640" indent="-344805">
              <a:lnSpc>
                <a:spcPct val="97500"/>
              </a:lnSpc>
              <a:spcBef>
                <a:spcPts val="18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数据流图用抽象模型的概念，按照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软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件内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部数据传递、变换的关系，自顶向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下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逐层 分解，以分层的形式反映结构关系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清楚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地表达和容易理解了整个系统。</a:t>
            </a:r>
            <a:endParaRPr sz="3200">
              <a:latin typeface="宋体"/>
              <a:cs typeface="宋体"/>
            </a:endParaRPr>
          </a:p>
          <a:p>
            <a:pPr algn="just" marL="356870" indent="-344805">
              <a:lnSpc>
                <a:spcPct val="100000"/>
              </a:lnSpc>
              <a:spcBef>
                <a:spcPts val="770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注意：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数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据流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图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不是数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据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库设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计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所独有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4664" y="283463"/>
            <a:ext cx="4657344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90488" y="344424"/>
            <a:ext cx="871728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97911" y="467944"/>
            <a:ext cx="3951604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数据流图的定义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1673351"/>
            <a:ext cx="573024" cy="445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" y="1469136"/>
            <a:ext cx="7842504" cy="661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0080" y="1908048"/>
            <a:ext cx="7842504" cy="661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0080" y="2310383"/>
            <a:ext cx="4191000" cy="69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288535" y="2353055"/>
            <a:ext cx="643127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1000" y="3087623"/>
            <a:ext cx="573024" cy="445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0080" y="2883407"/>
            <a:ext cx="7842504" cy="6614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0080" y="3322320"/>
            <a:ext cx="8263128" cy="6614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0080" y="3761232"/>
            <a:ext cx="7842504" cy="6614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0080" y="4200144"/>
            <a:ext cx="7842504" cy="6614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0080" y="4639055"/>
            <a:ext cx="7842504" cy="6614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0080" y="5041391"/>
            <a:ext cx="1353312" cy="6979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50847" y="5084064"/>
            <a:ext cx="643128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36244" y="1600581"/>
            <a:ext cx="8086090" cy="4086225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algn="just" marL="356870" marR="421005" indent="-344805">
              <a:lnSpc>
                <a:spcPct val="86300"/>
              </a:lnSpc>
              <a:spcBef>
                <a:spcPts val="61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数据流图：描绘系统的逻辑模型，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只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描绘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数据流在系统中流动和处理的情况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，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是逻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辑系统的图形表示。</a:t>
            </a:r>
            <a:endParaRPr sz="3200">
              <a:latin typeface="宋体"/>
              <a:cs typeface="宋体"/>
            </a:endParaRPr>
          </a:p>
          <a:p>
            <a:pPr marL="356870" marR="5080" indent="-344805">
              <a:lnSpc>
                <a:spcPct val="88600"/>
              </a:lnSpc>
              <a:spcBef>
                <a:spcPts val="1115"/>
              </a:spcBef>
              <a:buClr>
                <a:srgbClr val="FFCC00"/>
              </a:buClr>
              <a:buSzPct val="6875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数据流图中去掉了具体的组织机构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、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工作 场所、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物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质流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等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，只剩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下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信息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和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数据存</a:t>
            </a:r>
            <a:r>
              <a:rPr dirty="0" sz="3200">
                <a:solidFill>
                  <a:srgbClr val="FFFFFF"/>
                </a:solidFill>
                <a:latin typeface="宋体"/>
                <a:cs typeface="宋体"/>
              </a:rPr>
              <a:t>储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、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流动、使用以及处理等抽象数据。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把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系统 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对各种业务的处理过程联系起来考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虑</a:t>
            </a:r>
            <a:r>
              <a:rPr dirty="0" sz="3200" spc="-10">
                <a:solidFill>
                  <a:srgbClr val="FFFFFF"/>
                </a:solidFill>
                <a:latin typeface="宋体"/>
                <a:cs typeface="宋体"/>
              </a:rPr>
              <a:t>，形 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成一个总体，可反映出数据流之间</a:t>
            </a:r>
            <a:r>
              <a:rPr dirty="0" sz="3200" spc="10">
                <a:solidFill>
                  <a:srgbClr val="FFFFFF"/>
                </a:solidFill>
                <a:latin typeface="宋体"/>
                <a:cs typeface="宋体"/>
              </a:rPr>
              <a:t>的</a:t>
            </a:r>
            <a:r>
              <a:rPr dirty="0" sz="3200" spc="-15">
                <a:solidFill>
                  <a:srgbClr val="FFFFFF"/>
                </a:solidFill>
                <a:latin typeface="宋体"/>
                <a:cs typeface="宋体"/>
              </a:rPr>
              <a:t>概括 情况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5079" y="283463"/>
            <a:ext cx="4096512" cy="947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910071" y="344424"/>
            <a:ext cx="871727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数据流图符号</a:t>
            </a:r>
          </a:p>
        </p:txBody>
      </p:sp>
      <p:sp>
        <p:nvSpPr>
          <p:cNvPr id="5" name="object 5"/>
          <p:cNvSpPr/>
          <p:nvPr/>
        </p:nvSpPr>
        <p:spPr>
          <a:xfrm>
            <a:off x="250825" y="1052575"/>
            <a:ext cx="8642350" cy="5256530"/>
          </a:xfrm>
          <a:custGeom>
            <a:avLst/>
            <a:gdLst/>
            <a:ahLst/>
            <a:cxnLst/>
            <a:rect l="l" t="t" r="r" b="b"/>
            <a:pathLst>
              <a:path w="8642350" h="5256530">
                <a:moveTo>
                  <a:pt x="0" y="5256149"/>
                </a:moveTo>
                <a:lnTo>
                  <a:pt x="8642350" y="5256149"/>
                </a:lnTo>
                <a:lnTo>
                  <a:pt x="8642350" y="0"/>
                </a:lnTo>
                <a:lnTo>
                  <a:pt x="0" y="0"/>
                </a:lnTo>
                <a:lnTo>
                  <a:pt x="0" y="5256149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0825" y="1052575"/>
            <a:ext cx="8642350" cy="5256530"/>
          </a:xfrm>
          <a:custGeom>
            <a:avLst/>
            <a:gdLst/>
            <a:ahLst/>
            <a:cxnLst/>
            <a:rect l="l" t="t" r="r" b="b"/>
            <a:pathLst>
              <a:path w="8642350" h="5256530">
                <a:moveTo>
                  <a:pt x="0" y="5256149"/>
                </a:moveTo>
                <a:lnTo>
                  <a:pt x="8642350" y="5256149"/>
                </a:lnTo>
                <a:lnTo>
                  <a:pt x="8642350" y="0"/>
                </a:lnTo>
                <a:lnTo>
                  <a:pt x="0" y="0"/>
                </a:lnTo>
                <a:lnTo>
                  <a:pt x="0" y="5256149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95400" y="1371600"/>
            <a:ext cx="6562725" cy="4686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ssm</dc:creator>
  <dc:title>Oracle 10g 安装过程</dc:title>
  <dcterms:created xsi:type="dcterms:W3CDTF">2020-03-14T17:01:44Z</dcterms:created>
  <dcterms:modified xsi:type="dcterms:W3CDTF">2020-03-14T17:01:44Z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2017-02-27T00:00:00Z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2020-03-14T00:00:00Z</vt:filetime>
  </property>
</Properties>
</file>